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6" r:id="rId1"/>
    <p:sldMasterId id="2147483679" r:id="rId2"/>
  </p:sldMasterIdLst>
  <p:notesMasterIdLst>
    <p:notesMasterId r:id="rId32"/>
  </p:notesMasterIdLst>
  <p:sldIdLst>
    <p:sldId id="270" r:id="rId3"/>
    <p:sldId id="317" r:id="rId4"/>
    <p:sldId id="323" r:id="rId5"/>
    <p:sldId id="350" r:id="rId6"/>
    <p:sldId id="349" r:id="rId7"/>
    <p:sldId id="319" r:id="rId8"/>
    <p:sldId id="269" r:id="rId9"/>
    <p:sldId id="3371" r:id="rId10"/>
    <p:sldId id="3363" r:id="rId11"/>
    <p:sldId id="316" r:id="rId12"/>
    <p:sldId id="320" r:id="rId13"/>
    <p:sldId id="3366" r:id="rId14"/>
    <p:sldId id="3375" r:id="rId15"/>
    <p:sldId id="3364" r:id="rId16"/>
    <p:sldId id="3367" r:id="rId17"/>
    <p:sldId id="3372" r:id="rId18"/>
    <p:sldId id="3376" r:id="rId19"/>
    <p:sldId id="324" r:id="rId20"/>
    <p:sldId id="3365" r:id="rId21"/>
    <p:sldId id="3369" r:id="rId22"/>
    <p:sldId id="3377" r:id="rId23"/>
    <p:sldId id="3378" r:id="rId24"/>
    <p:sldId id="3368" r:id="rId25"/>
    <p:sldId id="3370" r:id="rId26"/>
    <p:sldId id="3374" r:id="rId27"/>
    <p:sldId id="325" r:id="rId28"/>
    <p:sldId id="337" r:id="rId29"/>
    <p:sldId id="340" r:id="rId30"/>
    <p:sldId id="32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7291D0-FED4-F945-AE3B-29B152D79192}">
          <p14:sldIdLst>
            <p14:sldId id="270"/>
            <p14:sldId id="317"/>
            <p14:sldId id="323"/>
          </p14:sldIdLst>
        </p14:section>
        <p14:section name="Business Problem, Scope and Executive Summary" id="{D6048F32-3C70-4C54-9523-769FBC168FE8}">
          <p14:sldIdLst>
            <p14:sldId id="350"/>
            <p14:sldId id="349"/>
            <p14:sldId id="319"/>
            <p14:sldId id="269"/>
            <p14:sldId id="3371"/>
            <p14:sldId id="3363"/>
            <p14:sldId id="316"/>
          </p14:sldIdLst>
        </p14:section>
        <p14:section name="Data &amp; Methodology" id="{D85ABEA6-BC07-4EFE-96BC-635D4D5B06D6}">
          <p14:sldIdLst>
            <p14:sldId id="320"/>
            <p14:sldId id="3366"/>
            <p14:sldId id="3375"/>
            <p14:sldId id="3364"/>
            <p14:sldId id="3367"/>
            <p14:sldId id="3372"/>
            <p14:sldId id="3376"/>
          </p14:sldIdLst>
        </p14:section>
        <p14:section name="Analysis" id="{FF697F43-F6B1-4190-9C67-2D3447E7A016}">
          <p14:sldIdLst>
            <p14:sldId id="324"/>
            <p14:sldId id="3365"/>
            <p14:sldId id="3369"/>
            <p14:sldId id="3377"/>
            <p14:sldId id="3378"/>
            <p14:sldId id="3368"/>
            <p14:sldId id="3370"/>
            <p14:sldId id="3374"/>
          </p14:sldIdLst>
        </p14:section>
        <p14:section name="Savings, Conslusion and Recommendation" id="{4A428900-0DB6-4FB4-B7EE-B77BA69EB8BE}">
          <p14:sldIdLst>
            <p14:sldId id="325"/>
            <p14:sldId id="337"/>
            <p14:sldId id="340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99F2"/>
    <a:srgbClr val="548123"/>
    <a:srgbClr val="4A66AC"/>
    <a:srgbClr val="FB5933"/>
    <a:srgbClr val="FDA691"/>
    <a:srgbClr val="6C8DFF"/>
    <a:srgbClr val="F1F1F1"/>
    <a:srgbClr val="011893"/>
    <a:srgbClr val="0432FF"/>
    <a:srgbClr val="00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639D-7478-4CDA-A9EA-3162EB166B94}" v="2" dt="2023-01-13T23:45:38.584"/>
    <p1510:client id="{0F203442-E693-4AB6-9C46-1D3CABD1EC9D}" v="244" dt="2022-12-07T20:54:51.680"/>
    <p1510:client id="{1BD42CCB-4B61-4B65-8FB9-4856D6A38FC8}" v="2427" dt="2022-12-08T03:50:44.372"/>
    <p1510:client id="{29A07FE8-AC6F-E040-96AB-4439A12A29B0}" v="176" vWet="177" dt="2022-12-07T18:11:11.024"/>
    <p1510:client id="{2A597D4A-2C0C-4B8E-8C1A-2D38E38D3172}" v="18" dt="2022-12-07T19:31:59.169"/>
    <p1510:client id="{9EC0C7DA-8902-45DC-8ABA-21C4AD70A3AC}" v="39" dt="2022-12-07T21:00:18.563"/>
    <p1510:client id="{A24AC726-8001-AB44-9EE7-5A675177A1A9}" v="1901" dt="2022-12-07T22:42:40.216"/>
    <p1510:client id="{B04C4469-9970-4142-93F7-37FA29CD1BBC}" v="841" dt="2022-12-07T20:44:19.526"/>
    <p1510:client id="{CA38AEBD-8C21-A64C-A2DD-6E0501B4A766}" v="1231" vWet="1250" dt="2022-12-07T22:22:03.234"/>
    <p1510:client id="{CC386F7A-D01D-4DB6-B1FE-8B34808E298C}" v="449" dt="2022-12-07T19:22:31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6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lla, Madhulika" userId="S::mchilla@purdue.edu::27d09bd1-4f8e-4e55-a7d7-b8657c31648a" providerId="AD" clId="Web-{0594639D-7478-4CDA-A9EA-3162EB166B94}"/>
    <pc:docChg chg="addSld delSld modSection">
      <pc:chgData name="Chilla, Madhulika" userId="S::mchilla@purdue.edu::27d09bd1-4f8e-4e55-a7d7-b8657c31648a" providerId="AD" clId="Web-{0594639D-7478-4CDA-A9EA-3162EB166B94}" dt="2023-01-13T23:45:38.584" v="1"/>
      <pc:docMkLst>
        <pc:docMk/>
      </pc:docMkLst>
      <pc:sldChg chg="new del">
        <pc:chgData name="Chilla, Madhulika" userId="S::mchilla@purdue.edu::27d09bd1-4f8e-4e55-a7d7-b8657c31648a" providerId="AD" clId="Web-{0594639D-7478-4CDA-A9EA-3162EB166B94}" dt="2023-01-13T23:45:38.584" v="1"/>
        <pc:sldMkLst>
          <pc:docMk/>
          <pc:sldMk cId="2149777642" sldId="33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shethp_purdue_edu/Documents/Microsoft%20Teams%20Chat%20Files/Merged_excel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urdue0-my.sharepoint.com/personal/shethp_purdue_edu/Documents/Microsoft%20Teams%20Chat%20Files/Merged_excel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# Records by Subcategory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E-43A2-9B20-9C6A70D84276}"/>
              </c:ext>
            </c:extLst>
          </c:dPt>
          <c:dPt>
            <c:idx val="4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E-43A2-9B20-9C6A70D842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Sheet1!$N$2:$N$28</c:f>
              <c:strCache>
                <c:ptCount val="27"/>
                <c:pt idx="0">
                  <c:v>Others</c:v>
                </c:pt>
                <c:pt idx="1">
                  <c:v>general</c:v>
                </c:pt>
                <c:pt idx="2">
                  <c:v>cars+trucks</c:v>
                </c:pt>
                <c:pt idx="3">
                  <c:v>beauty+hlth</c:v>
                </c:pt>
                <c:pt idx="4">
                  <c:v>auto parts</c:v>
                </c:pt>
                <c:pt idx="5">
                  <c:v>appliances</c:v>
                </c:pt>
                <c:pt idx="6">
                  <c:v>arts+crafts</c:v>
                </c:pt>
                <c:pt idx="7">
                  <c:v>antiques</c:v>
                </c:pt>
                <c:pt idx="8">
                  <c:v>atv/utv/sno</c:v>
                </c:pt>
                <c:pt idx="9">
                  <c:v>baby+kid</c:v>
                </c:pt>
                <c:pt idx="10">
                  <c:v>boat parts</c:v>
                </c:pt>
                <c:pt idx="11">
                  <c:v>boats</c:v>
                </c:pt>
                <c:pt idx="12">
                  <c:v>barter</c:v>
                </c:pt>
                <c:pt idx="13">
                  <c:v>bikes</c:v>
                </c:pt>
                <c:pt idx="14">
                  <c:v>trailers</c:v>
                </c:pt>
                <c:pt idx="15">
                  <c:v>sporting</c:v>
                </c:pt>
                <c:pt idx="16">
                  <c:v>bike parts</c:v>
                </c:pt>
                <c:pt idx="17">
                  <c:v>farm+garden</c:v>
                </c:pt>
                <c:pt idx="18">
                  <c:v>books</c:v>
                </c:pt>
                <c:pt idx="19">
                  <c:v>furniture</c:v>
                </c:pt>
                <c:pt idx="20">
                  <c:v>business</c:v>
                </c:pt>
                <c:pt idx="21">
                  <c:v>music instr</c:v>
                </c:pt>
                <c:pt idx="22">
                  <c:v>household</c:v>
                </c:pt>
                <c:pt idx="23">
                  <c:v>toys+games</c:v>
                </c:pt>
                <c:pt idx="24">
                  <c:v>materials</c:v>
                </c:pt>
                <c:pt idx="25">
                  <c:v>wheels+tires</c:v>
                </c:pt>
                <c:pt idx="26">
                  <c:v>collectibles</c:v>
                </c:pt>
              </c:strCache>
            </c:strRef>
          </c:cat>
          <c:val>
            <c:numRef>
              <c:f>Sheet1!$O$2:$O$28</c:f>
              <c:numCache>
                <c:formatCode>General</c:formatCode>
                <c:ptCount val="27"/>
                <c:pt idx="0">
                  <c:v>2821</c:v>
                </c:pt>
                <c:pt idx="1">
                  <c:v>1846</c:v>
                </c:pt>
                <c:pt idx="2">
                  <c:v>1133</c:v>
                </c:pt>
                <c:pt idx="3">
                  <c:v>558</c:v>
                </c:pt>
                <c:pt idx="4">
                  <c:v>420</c:v>
                </c:pt>
                <c:pt idx="5">
                  <c:v>386</c:v>
                </c:pt>
                <c:pt idx="6">
                  <c:v>363</c:v>
                </c:pt>
                <c:pt idx="7">
                  <c:v>351</c:v>
                </c:pt>
                <c:pt idx="8">
                  <c:v>337</c:v>
                </c:pt>
                <c:pt idx="9">
                  <c:v>333</c:v>
                </c:pt>
                <c:pt idx="10">
                  <c:v>227</c:v>
                </c:pt>
                <c:pt idx="11">
                  <c:v>225</c:v>
                </c:pt>
                <c:pt idx="12">
                  <c:v>222</c:v>
                </c:pt>
                <c:pt idx="13">
                  <c:v>219</c:v>
                </c:pt>
                <c:pt idx="14">
                  <c:v>212</c:v>
                </c:pt>
                <c:pt idx="15">
                  <c:v>211</c:v>
                </c:pt>
                <c:pt idx="16">
                  <c:v>208</c:v>
                </c:pt>
                <c:pt idx="17">
                  <c:v>207</c:v>
                </c:pt>
                <c:pt idx="18">
                  <c:v>203</c:v>
                </c:pt>
                <c:pt idx="19">
                  <c:v>202</c:v>
                </c:pt>
                <c:pt idx="20">
                  <c:v>201</c:v>
                </c:pt>
                <c:pt idx="21">
                  <c:v>198</c:v>
                </c:pt>
                <c:pt idx="22">
                  <c:v>194</c:v>
                </c:pt>
                <c:pt idx="23">
                  <c:v>192</c:v>
                </c:pt>
                <c:pt idx="24">
                  <c:v>192</c:v>
                </c:pt>
                <c:pt idx="25">
                  <c:v>191</c:v>
                </c:pt>
                <c:pt idx="26">
                  <c:v>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E-43A2-9B20-9C6A70D842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8817952"/>
        <c:axId val="618819600"/>
      </c:barChart>
      <c:catAx>
        <c:axId val="618817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19600"/>
        <c:crosses val="autoZero"/>
        <c:auto val="1"/>
        <c:lblAlgn val="ctr"/>
        <c:lblOffset val="100"/>
        <c:noMultiLvlLbl val="0"/>
      </c:catAx>
      <c:valAx>
        <c:axId val="61881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1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Length of description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Sheet1!$AL$1</c:f>
              <c:strCache>
                <c:ptCount val="1"/>
                <c:pt idx="0">
                  <c:v>beauty+hlth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Sheet1!$AK$2:$AK$22</c:f>
              <c:strCache>
                <c:ptCount val="21"/>
                <c:pt idx="0">
                  <c:v>0-199</c:v>
                </c:pt>
                <c:pt idx="1">
                  <c:v>200-399</c:v>
                </c:pt>
                <c:pt idx="2">
                  <c:v>400-599</c:v>
                </c:pt>
                <c:pt idx="3">
                  <c:v>600-799</c:v>
                </c:pt>
                <c:pt idx="4">
                  <c:v>800-999</c:v>
                </c:pt>
                <c:pt idx="5">
                  <c:v>1000-1199</c:v>
                </c:pt>
                <c:pt idx="6">
                  <c:v>1200-1399</c:v>
                </c:pt>
                <c:pt idx="7">
                  <c:v>1400-1599</c:v>
                </c:pt>
                <c:pt idx="8">
                  <c:v>1600-1799</c:v>
                </c:pt>
                <c:pt idx="9">
                  <c:v>1800-1999</c:v>
                </c:pt>
                <c:pt idx="10">
                  <c:v>2000-2199</c:v>
                </c:pt>
                <c:pt idx="11">
                  <c:v>2200-2399</c:v>
                </c:pt>
                <c:pt idx="12">
                  <c:v>2400-2599</c:v>
                </c:pt>
                <c:pt idx="13">
                  <c:v>2600-2799</c:v>
                </c:pt>
                <c:pt idx="14">
                  <c:v>2800-2999</c:v>
                </c:pt>
                <c:pt idx="15">
                  <c:v>3000-3199</c:v>
                </c:pt>
                <c:pt idx="16">
                  <c:v>3200-3399</c:v>
                </c:pt>
                <c:pt idx="17">
                  <c:v>3400-3599</c:v>
                </c:pt>
                <c:pt idx="18">
                  <c:v>3600-3799</c:v>
                </c:pt>
                <c:pt idx="19">
                  <c:v>3800-4000</c:v>
                </c:pt>
                <c:pt idx="20">
                  <c:v>&gt;4000</c:v>
                </c:pt>
              </c:strCache>
            </c:strRef>
          </c:cat>
          <c:val>
            <c:numRef>
              <c:f>Sheet1!$AL$2:$AL$22</c:f>
              <c:numCache>
                <c:formatCode>0%</c:formatCode>
                <c:ptCount val="21"/>
                <c:pt idx="0">
                  <c:v>0.532258064516129</c:v>
                </c:pt>
                <c:pt idx="1">
                  <c:v>0.23835125448028674</c:v>
                </c:pt>
                <c:pt idx="2">
                  <c:v>6.9892473118279563E-2</c:v>
                </c:pt>
                <c:pt idx="3">
                  <c:v>3.2258064516129031E-2</c:v>
                </c:pt>
                <c:pt idx="4">
                  <c:v>5.3763440860215058E-3</c:v>
                </c:pt>
                <c:pt idx="5">
                  <c:v>3.5842293906810036E-3</c:v>
                </c:pt>
                <c:pt idx="6">
                  <c:v>7.1684587813620072E-3</c:v>
                </c:pt>
                <c:pt idx="7">
                  <c:v>1.0752688172043012E-2</c:v>
                </c:pt>
                <c:pt idx="8">
                  <c:v>1.7921146953405018E-3</c:v>
                </c:pt>
                <c:pt idx="9">
                  <c:v>5.3763440860215058E-3</c:v>
                </c:pt>
                <c:pt idx="10">
                  <c:v>3.5842293906810036E-3</c:v>
                </c:pt>
                <c:pt idx="11">
                  <c:v>0</c:v>
                </c:pt>
                <c:pt idx="12">
                  <c:v>5.3763440860215058E-3</c:v>
                </c:pt>
                <c:pt idx="13">
                  <c:v>3.5842293906810036E-3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6.9892473118279563E-2</c:v>
                </c:pt>
                <c:pt idx="18">
                  <c:v>0</c:v>
                </c:pt>
                <c:pt idx="19">
                  <c:v>0</c:v>
                </c:pt>
                <c:pt idx="20">
                  <c:v>1.0752688172043012E-2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3D-4BB4-BFF8-DA78BAF5B4CB}"/>
            </c:ext>
          </c:extLst>
        </c:ser>
        <c:ser>
          <c:idx val="1"/>
          <c:order val="1"/>
          <c:tx>
            <c:strRef>
              <c:f>Sheet1!$AM$1</c:f>
              <c:strCache>
                <c:ptCount val="1"/>
                <c:pt idx="0">
                  <c:v>cars+trucks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Sheet1!$AK$2:$AK$22</c:f>
              <c:strCache>
                <c:ptCount val="21"/>
                <c:pt idx="0">
                  <c:v>0-199</c:v>
                </c:pt>
                <c:pt idx="1">
                  <c:v>200-399</c:v>
                </c:pt>
                <c:pt idx="2">
                  <c:v>400-599</c:v>
                </c:pt>
                <c:pt idx="3">
                  <c:v>600-799</c:v>
                </c:pt>
                <c:pt idx="4">
                  <c:v>800-999</c:v>
                </c:pt>
                <c:pt idx="5">
                  <c:v>1000-1199</c:v>
                </c:pt>
                <c:pt idx="6">
                  <c:v>1200-1399</c:v>
                </c:pt>
                <c:pt idx="7">
                  <c:v>1400-1599</c:v>
                </c:pt>
                <c:pt idx="8">
                  <c:v>1600-1799</c:v>
                </c:pt>
                <c:pt idx="9">
                  <c:v>1800-1999</c:v>
                </c:pt>
                <c:pt idx="10">
                  <c:v>2000-2199</c:v>
                </c:pt>
                <c:pt idx="11">
                  <c:v>2200-2399</c:v>
                </c:pt>
                <c:pt idx="12">
                  <c:v>2400-2599</c:v>
                </c:pt>
                <c:pt idx="13">
                  <c:v>2600-2799</c:v>
                </c:pt>
                <c:pt idx="14">
                  <c:v>2800-2999</c:v>
                </c:pt>
                <c:pt idx="15">
                  <c:v>3000-3199</c:v>
                </c:pt>
                <c:pt idx="16">
                  <c:v>3200-3399</c:v>
                </c:pt>
                <c:pt idx="17">
                  <c:v>3400-3599</c:v>
                </c:pt>
                <c:pt idx="18">
                  <c:v>3600-3799</c:v>
                </c:pt>
                <c:pt idx="19">
                  <c:v>3800-4000</c:v>
                </c:pt>
                <c:pt idx="20">
                  <c:v>&gt;4000</c:v>
                </c:pt>
              </c:strCache>
            </c:strRef>
          </c:cat>
          <c:val>
            <c:numRef>
              <c:f>Sheet1!$AM$2:$AM$22</c:f>
              <c:numCache>
                <c:formatCode>0%</c:formatCode>
                <c:ptCount val="21"/>
                <c:pt idx="0">
                  <c:v>0.12797881729920565</c:v>
                </c:pt>
                <c:pt idx="1">
                  <c:v>0.13857016769638128</c:v>
                </c:pt>
                <c:pt idx="2">
                  <c:v>6.2665489849955874E-2</c:v>
                </c:pt>
                <c:pt idx="3">
                  <c:v>4.9426301853486322E-2</c:v>
                </c:pt>
                <c:pt idx="4">
                  <c:v>3.1774051191526917E-2</c:v>
                </c:pt>
                <c:pt idx="5">
                  <c:v>2.2947925860547221E-2</c:v>
                </c:pt>
                <c:pt idx="6">
                  <c:v>3.265666372462489E-2</c:v>
                </c:pt>
                <c:pt idx="7">
                  <c:v>1.6769638128861428E-2</c:v>
                </c:pt>
                <c:pt idx="8">
                  <c:v>2.0300088261253312E-2</c:v>
                </c:pt>
                <c:pt idx="9">
                  <c:v>1.6769638128861428E-2</c:v>
                </c:pt>
                <c:pt idx="10">
                  <c:v>3.265666372462489E-2</c:v>
                </c:pt>
                <c:pt idx="11">
                  <c:v>4.8543689320388349E-2</c:v>
                </c:pt>
                <c:pt idx="12">
                  <c:v>2.9126213592233011E-2</c:v>
                </c:pt>
                <c:pt idx="13">
                  <c:v>9.7087378640776691E-3</c:v>
                </c:pt>
                <c:pt idx="14">
                  <c:v>1.500441306266549E-2</c:v>
                </c:pt>
                <c:pt idx="15">
                  <c:v>1.5887025595763458E-2</c:v>
                </c:pt>
                <c:pt idx="16">
                  <c:v>3.5304501323918801E-3</c:v>
                </c:pt>
                <c:pt idx="17">
                  <c:v>3.795233892321271E-2</c:v>
                </c:pt>
                <c:pt idx="18">
                  <c:v>3.795233892321271E-2</c:v>
                </c:pt>
                <c:pt idx="19">
                  <c:v>5.4721977052074142E-2</c:v>
                </c:pt>
                <c:pt idx="20">
                  <c:v>0.19505736981465135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3D-4BB4-BFF8-DA78BAF5B4CB}"/>
            </c:ext>
          </c:extLst>
        </c:ser>
        <c:ser>
          <c:idx val="2"/>
          <c:order val="2"/>
          <c:tx>
            <c:strRef>
              <c:f>Sheet1!$AN$1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Sheet1!$AK$2:$AK$22</c:f>
              <c:strCache>
                <c:ptCount val="21"/>
                <c:pt idx="0">
                  <c:v>0-199</c:v>
                </c:pt>
                <c:pt idx="1">
                  <c:v>200-399</c:v>
                </c:pt>
                <c:pt idx="2">
                  <c:v>400-599</c:v>
                </c:pt>
                <c:pt idx="3">
                  <c:v>600-799</c:v>
                </c:pt>
                <c:pt idx="4">
                  <c:v>800-999</c:v>
                </c:pt>
                <c:pt idx="5">
                  <c:v>1000-1199</c:v>
                </c:pt>
                <c:pt idx="6">
                  <c:v>1200-1399</c:v>
                </c:pt>
                <c:pt idx="7">
                  <c:v>1400-1599</c:v>
                </c:pt>
                <c:pt idx="8">
                  <c:v>1600-1799</c:v>
                </c:pt>
                <c:pt idx="9">
                  <c:v>1800-1999</c:v>
                </c:pt>
                <c:pt idx="10">
                  <c:v>2000-2199</c:v>
                </c:pt>
                <c:pt idx="11">
                  <c:v>2200-2399</c:v>
                </c:pt>
                <c:pt idx="12">
                  <c:v>2400-2599</c:v>
                </c:pt>
                <c:pt idx="13">
                  <c:v>2600-2799</c:v>
                </c:pt>
                <c:pt idx="14">
                  <c:v>2800-2999</c:v>
                </c:pt>
                <c:pt idx="15">
                  <c:v>3000-3199</c:v>
                </c:pt>
                <c:pt idx="16">
                  <c:v>3200-3399</c:v>
                </c:pt>
                <c:pt idx="17">
                  <c:v>3400-3599</c:v>
                </c:pt>
                <c:pt idx="18">
                  <c:v>3600-3799</c:v>
                </c:pt>
                <c:pt idx="19">
                  <c:v>3800-4000</c:v>
                </c:pt>
                <c:pt idx="20">
                  <c:v>&gt;4000</c:v>
                </c:pt>
              </c:strCache>
            </c:strRef>
          </c:cat>
          <c:val>
            <c:numRef>
              <c:f>Sheet1!$AN$2:$AN$22</c:f>
              <c:numCache>
                <c:formatCode>0%</c:formatCode>
                <c:ptCount val="21"/>
                <c:pt idx="0">
                  <c:v>0.48923194206213072</c:v>
                </c:pt>
                <c:pt idx="1">
                  <c:v>0.23441966838193254</c:v>
                </c:pt>
                <c:pt idx="2">
                  <c:v>9.1576138745950067E-2</c:v>
                </c:pt>
                <c:pt idx="3">
                  <c:v>4.8313321898227561E-2</c:v>
                </c:pt>
                <c:pt idx="4">
                  <c:v>2.8111301696207357E-2</c:v>
                </c:pt>
                <c:pt idx="5">
                  <c:v>1.8486754335810939E-2</c:v>
                </c:pt>
                <c:pt idx="6">
                  <c:v>1.4865637507146942E-2</c:v>
                </c:pt>
                <c:pt idx="7">
                  <c:v>9.3386697160282063E-3</c:v>
                </c:pt>
                <c:pt idx="8">
                  <c:v>9.5292548122736798E-3</c:v>
                </c:pt>
                <c:pt idx="9">
                  <c:v>6.6704783685915762E-3</c:v>
                </c:pt>
                <c:pt idx="10">
                  <c:v>5.2410901467505244E-3</c:v>
                </c:pt>
                <c:pt idx="11">
                  <c:v>4.4787497617686297E-3</c:v>
                </c:pt>
                <c:pt idx="12">
                  <c:v>2.4776062511911567E-3</c:v>
                </c:pt>
                <c:pt idx="13">
                  <c:v>2.1917286068229465E-3</c:v>
                </c:pt>
                <c:pt idx="14">
                  <c:v>2.2870211549456832E-3</c:v>
                </c:pt>
                <c:pt idx="15">
                  <c:v>2.5728987993138938E-3</c:v>
                </c:pt>
                <c:pt idx="16">
                  <c:v>2.0964360587002098E-3</c:v>
                </c:pt>
                <c:pt idx="17">
                  <c:v>1.6199733180865257E-3</c:v>
                </c:pt>
                <c:pt idx="18">
                  <c:v>1.3340956737183153E-3</c:v>
                </c:pt>
                <c:pt idx="19">
                  <c:v>1.9058509624547361E-3</c:v>
                </c:pt>
                <c:pt idx="20">
                  <c:v>2.3251381741947779E-2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3D-4BB4-BFF8-DA78BAF5B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2221231"/>
        <c:axId val="1517558831"/>
      </c:barChart>
      <c:catAx>
        <c:axId val="124222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558831"/>
        <c:crosses val="autoZero"/>
        <c:auto val="1"/>
        <c:lblAlgn val="ctr"/>
        <c:lblOffset val="100"/>
        <c:noMultiLvlLbl val="0"/>
      </c:catAx>
      <c:valAx>
        <c:axId val="1517558831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221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6C245-77E8-4C46-8631-D48E328B20F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B34F39-17C3-418D-8071-0AE1E5E4B3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Business Problem</a:t>
          </a:r>
        </a:p>
      </dgm:t>
    </dgm:pt>
    <dgm:pt modelId="{808D546B-2F8B-4880-B92E-EBC5F3B0DC3D}" type="parTrans" cxnId="{89433818-4308-4D36-8B0F-AD3096B51530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91A7AA7-3328-4779-8640-2A6112097A3D}" type="sibTrans" cxnId="{89433818-4308-4D36-8B0F-AD3096B51530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F694EAB-C65F-4B7F-9AA5-47EE1F6907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Executive Summary</a:t>
          </a:r>
        </a:p>
      </dgm:t>
    </dgm:pt>
    <dgm:pt modelId="{3F36BA50-8378-497A-96D6-30E909361CA7}" type="parTrans" cxnId="{C4A2C236-CD0D-4271-839D-E6E2D8141024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51A9B6F-5FE4-4B10-B7B5-D0A44465D07E}" type="sibTrans" cxnId="{C4A2C236-CD0D-4271-839D-E6E2D8141024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B65D333-048B-43A4-863F-768008E508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Scope &amp; Methodology</a:t>
          </a:r>
        </a:p>
      </dgm:t>
    </dgm:pt>
    <dgm:pt modelId="{84DFF90A-467D-47C7-B011-C43096E79375}" type="parTrans" cxnId="{FE49759B-FB58-48CD-9839-B9A415C09EAC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1A2145-53C3-4852-ABC4-82A66F7C3A9F}" type="sibTrans" cxnId="{FE49759B-FB58-48CD-9839-B9A415C09EAC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7FBC92C-DA42-4C59-9C06-4F8BB03BC0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Modelling</a:t>
          </a:r>
        </a:p>
      </dgm:t>
    </dgm:pt>
    <dgm:pt modelId="{9E8DE7D3-005A-4C9E-9F26-CCEC298160C9}" type="parTrans" cxnId="{03F58EBD-4BEC-4BAE-B1A9-C6159007A3DE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062586-3EC7-4F71-995D-E1471263CA4B}" type="sibTrans" cxnId="{03F58EBD-4BEC-4BAE-B1A9-C6159007A3DE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D94E693-A7D6-43CE-B08D-04B9C1A2AD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Conclusions &amp; RECOMMENDATIONS</a:t>
          </a:r>
        </a:p>
      </dgm:t>
    </dgm:pt>
    <dgm:pt modelId="{344829C4-B0B3-42EA-A479-878E694F40DB}" type="parTrans" cxnId="{E9B3EF2F-C6D0-4967-BF81-94975CCFD650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705DB69-1CF8-42E5-9723-56E5827FC8DD}" type="sibTrans" cxnId="{E9B3EF2F-C6D0-4967-BF81-94975CCFD650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F19187-9230-4DD6-A98F-32D77E34CE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About client</a:t>
          </a:r>
        </a:p>
      </dgm:t>
    </dgm:pt>
    <dgm:pt modelId="{63DF689C-FD6B-408C-953D-B3EE8EF6ACA0}" type="parTrans" cxnId="{67F1B7D6-9F76-4307-A8FD-566E461D894A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73761C6-1BBE-42C0-96B3-072F9270BD27}" type="sibTrans" cxnId="{67F1B7D6-9F76-4307-A8FD-566E461D894A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E567601-6F4B-4661-8C87-52BF16C7F92F}" type="pres">
      <dgm:prSet presAssocID="{5966C245-77E8-4C46-8631-D48E328B20F8}" presName="root" presStyleCnt="0">
        <dgm:presLayoutVars>
          <dgm:dir/>
          <dgm:resizeHandles val="exact"/>
        </dgm:presLayoutVars>
      </dgm:prSet>
      <dgm:spPr/>
    </dgm:pt>
    <dgm:pt modelId="{700D1722-352A-4B4B-AFB8-8686FB3CD82E}" type="pres">
      <dgm:prSet presAssocID="{9AF19187-9230-4DD6-A98F-32D77E34CE14}" presName="compNode" presStyleCnt="0"/>
      <dgm:spPr/>
    </dgm:pt>
    <dgm:pt modelId="{A6578C45-D635-4527-A147-3BC65F22BB68}" type="pres">
      <dgm:prSet presAssocID="{9AF19187-9230-4DD6-A98F-32D77E34CE14}" presName="iconBgRect" presStyleLbl="bgShp" presStyleIdx="0" presStyleCnt="6"/>
      <dgm:spPr>
        <a:solidFill>
          <a:schemeClr val="accent1">
            <a:lumMod val="20000"/>
            <a:lumOff val="80000"/>
          </a:schemeClr>
        </a:solidFill>
      </dgm:spPr>
    </dgm:pt>
    <dgm:pt modelId="{FB2371A9-4879-4424-8C4C-211FF1918D18}" type="pres">
      <dgm:prSet presAssocID="{9AF19187-9230-4DD6-A98F-32D77E34CE1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 outline"/>
        </a:ext>
      </dgm:extLst>
    </dgm:pt>
    <dgm:pt modelId="{8D77F71D-8BCE-4C50-8F9F-435E978EC975}" type="pres">
      <dgm:prSet presAssocID="{9AF19187-9230-4DD6-A98F-32D77E34CE14}" presName="spaceRect" presStyleCnt="0"/>
      <dgm:spPr/>
    </dgm:pt>
    <dgm:pt modelId="{EBE3494A-3F94-422A-B323-BBDC7F3535F0}" type="pres">
      <dgm:prSet presAssocID="{9AF19187-9230-4DD6-A98F-32D77E34CE14}" presName="textRect" presStyleLbl="revTx" presStyleIdx="0" presStyleCnt="6">
        <dgm:presLayoutVars>
          <dgm:chMax val="1"/>
          <dgm:chPref val="1"/>
        </dgm:presLayoutVars>
      </dgm:prSet>
      <dgm:spPr/>
    </dgm:pt>
    <dgm:pt modelId="{4DF54476-6551-4A59-AFC9-7F407D50A5ED}" type="pres">
      <dgm:prSet presAssocID="{573761C6-1BBE-42C0-96B3-072F9270BD27}" presName="sibTrans" presStyleCnt="0"/>
      <dgm:spPr/>
    </dgm:pt>
    <dgm:pt modelId="{B3C75D8A-FE20-4977-8C3C-9599028BE9D0}" type="pres">
      <dgm:prSet presAssocID="{7CB34F39-17C3-418D-8071-0AE1E5E4B318}" presName="compNode" presStyleCnt="0"/>
      <dgm:spPr/>
    </dgm:pt>
    <dgm:pt modelId="{46C2011D-9F1C-4E5D-A446-A7F48630EC12}" type="pres">
      <dgm:prSet presAssocID="{7CB34F39-17C3-418D-8071-0AE1E5E4B318}" presName="iconBgRect" presStyleLbl="bgShp" presStyleIdx="1" presStyleCnt="6"/>
      <dgm:spPr>
        <a:solidFill>
          <a:schemeClr val="accent1">
            <a:lumMod val="20000"/>
            <a:lumOff val="80000"/>
          </a:schemeClr>
        </a:solidFill>
        <a:ln>
          <a:noFill/>
        </a:ln>
      </dgm:spPr>
    </dgm:pt>
    <dgm:pt modelId="{CD8C6C42-B592-42BA-B0EB-A4923DC16AC1}" type="pres">
      <dgm:prSet presAssocID="{7CB34F39-17C3-418D-8071-0AE1E5E4B31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09E9A64-6E75-44EE-974A-D36E30568879}" type="pres">
      <dgm:prSet presAssocID="{7CB34F39-17C3-418D-8071-0AE1E5E4B318}" presName="spaceRect" presStyleCnt="0"/>
      <dgm:spPr/>
    </dgm:pt>
    <dgm:pt modelId="{A16A35A0-5387-41F7-A8CD-DA637E42D5AA}" type="pres">
      <dgm:prSet presAssocID="{7CB34F39-17C3-418D-8071-0AE1E5E4B318}" presName="textRect" presStyleLbl="revTx" presStyleIdx="1" presStyleCnt="6">
        <dgm:presLayoutVars>
          <dgm:chMax val="1"/>
          <dgm:chPref val="1"/>
        </dgm:presLayoutVars>
      </dgm:prSet>
      <dgm:spPr/>
    </dgm:pt>
    <dgm:pt modelId="{9C6AD246-5490-459B-B0DB-79D452C9688F}" type="pres">
      <dgm:prSet presAssocID="{091A7AA7-3328-4779-8640-2A6112097A3D}" presName="sibTrans" presStyleCnt="0"/>
      <dgm:spPr/>
    </dgm:pt>
    <dgm:pt modelId="{E9109125-2608-42C5-9E6D-94DBA1576A14}" type="pres">
      <dgm:prSet presAssocID="{BF694EAB-C65F-4B7F-9AA5-47EE1F6907F0}" presName="compNode" presStyleCnt="0"/>
      <dgm:spPr/>
    </dgm:pt>
    <dgm:pt modelId="{8E62BAEC-E32B-4708-93E4-F3A1174B1DB4}" type="pres">
      <dgm:prSet presAssocID="{BF694EAB-C65F-4B7F-9AA5-47EE1F6907F0}" presName="iconBgRect" presStyleLbl="bgShp" presStyleIdx="2" presStyleCnt="6"/>
      <dgm:spPr>
        <a:solidFill>
          <a:schemeClr val="accent1">
            <a:lumMod val="20000"/>
            <a:lumOff val="80000"/>
          </a:schemeClr>
        </a:solidFill>
      </dgm:spPr>
    </dgm:pt>
    <dgm:pt modelId="{F07A30C8-72E3-457A-B66F-CA0786B6F415}" type="pres">
      <dgm:prSet presAssocID="{BF694EAB-C65F-4B7F-9AA5-47EE1F6907F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878B0BC-B3B0-44B2-ABA2-FF162A146594}" type="pres">
      <dgm:prSet presAssocID="{BF694EAB-C65F-4B7F-9AA5-47EE1F6907F0}" presName="spaceRect" presStyleCnt="0"/>
      <dgm:spPr/>
    </dgm:pt>
    <dgm:pt modelId="{86B75A77-1036-40B5-B268-A8C3DC4BA55A}" type="pres">
      <dgm:prSet presAssocID="{BF694EAB-C65F-4B7F-9AA5-47EE1F6907F0}" presName="textRect" presStyleLbl="revTx" presStyleIdx="2" presStyleCnt="6">
        <dgm:presLayoutVars>
          <dgm:chMax val="1"/>
          <dgm:chPref val="1"/>
        </dgm:presLayoutVars>
      </dgm:prSet>
      <dgm:spPr/>
    </dgm:pt>
    <dgm:pt modelId="{7F5ACA70-2F6F-43C2-A45A-9CC0C50A2AC6}" type="pres">
      <dgm:prSet presAssocID="{251A9B6F-5FE4-4B10-B7B5-D0A44465D07E}" presName="sibTrans" presStyleCnt="0"/>
      <dgm:spPr/>
    </dgm:pt>
    <dgm:pt modelId="{8E3711E2-3711-47EB-A312-913E29805121}" type="pres">
      <dgm:prSet presAssocID="{5B65D333-048B-43A4-863F-768008E50898}" presName="compNode" presStyleCnt="0"/>
      <dgm:spPr/>
    </dgm:pt>
    <dgm:pt modelId="{CB1716DE-0280-4F11-868A-E581FCBE6924}" type="pres">
      <dgm:prSet presAssocID="{5B65D333-048B-43A4-863F-768008E50898}" presName="iconBgRect" presStyleLbl="bgShp" presStyleIdx="3" presStyleCnt="6"/>
      <dgm:spPr>
        <a:solidFill>
          <a:schemeClr val="accent1">
            <a:lumMod val="20000"/>
            <a:lumOff val="80000"/>
          </a:schemeClr>
        </a:solidFill>
      </dgm:spPr>
    </dgm:pt>
    <dgm:pt modelId="{8E667DB4-E438-4AEF-BDB2-43797BCFFF5E}" type="pres">
      <dgm:prSet presAssocID="{5B65D333-048B-43A4-863F-768008E5089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0D34E5D-4E4C-4AF0-96EF-18DAB007276A}" type="pres">
      <dgm:prSet presAssocID="{5B65D333-048B-43A4-863F-768008E50898}" presName="spaceRect" presStyleCnt="0"/>
      <dgm:spPr/>
    </dgm:pt>
    <dgm:pt modelId="{E08B09EB-7710-4F59-99BD-64074CC6FBE5}" type="pres">
      <dgm:prSet presAssocID="{5B65D333-048B-43A4-863F-768008E50898}" presName="textRect" presStyleLbl="revTx" presStyleIdx="3" presStyleCnt="6">
        <dgm:presLayoutVars>
          <dgm:chMax val="1"/>
          <dgm:chPref val="1"/>
        </dgm:presLayoutVars>
      </dgm:prSet>
      <dgm:spPr/>
    </dgm:pt>
    <dgm:pt modelId="{E207EFB1-269C-4A08-B1A5-8F0FD8CF388A}" type="pres">
      <dgm:prSet presAssocID="{2D1A2145-53C3-4852-ABC4-82A66F7C3A9F}" presName="sibTrans" presStyleCnt="0"/>
      <dgm:spPr/>
    </dgm:pt>
    <dgm:pt modelId="{8884EB0B-A8B1-41C4-9D9A-4BF7BA3D8A0C}" type="pres">
      <dgm:prSet presAssocID="{A7FBC92C-DA42-4C59-9C06-4F8BB03BC08D}" presName="compNode" presStyleCnt="0"/>
      <dgm:spPr/>
    </dgm:pt>
    <dgm:pt modelId="{7F948EAB-5611-4CBC-A733-2C8811070462}" type="pres">
      <dgm:prSet presAssocID="{A7FBC92C-DA42-4C59-9C06-4F8BB03BC08D}" presName="iconBgRect" presStyleLbl="bgShp" presStyleIdx="4" presStyleCnt="6"/>
      <dgm:spPr>
        <a:solidFill>
          <a:schemeClr val="accent1">
            <a:lumMod val="20000"/>
            <a:lumOff val="80000"/>
          </a:schemeClr>
        </a:solidFill>
      </dgm:spPr>
    </dgm:pt>
    <dgm:pt modelId="{0B334CF2-3D43-4DC9-84CB-7B22BE37C937}" type="pres">
      <dgm:prSet presAssocID="{A7FBC92C-DA42-4C59-9C06-4F8BB03BC08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0337A8E-D49E-44C3-A771-DF4D87B42BC2}" type="pres">
      <dgm:prSet presAssocID="{A7FBC92C-DA42-4C59-9C06-4F8BB03BC08D}" presName="spaceRect" presStyleCnt="0"/>
      <dgm:spPr/>
    </dgm:pt>
    <dgm:pt modelId="{CF65D245-45D4-4650-A445-46D85EAC4C61}" type="pres">
      <dgm:prSet presAssocID="{A7FBC92C-DA42-4C59-9C06-4F8BB03BC08D}" presName="textRect" presStyleLbl="revTx" presStyleIdx="4" presStyleCnt="6">
        <dgm:presLayoutVars>
          <dgm:chMax val="1"/>
          <dgm:chPref val="1"/>
        </dgm:presLayoutVars>
      </dgm:prSet>
      <dgm:spPr/>
    </dgm:pt>
    <dgm:pt modelId="{67851C13-E0A1-4E54-8EEB-14FCE49340DA}" type="pres">
      <dgm:prSet presAssocID="{FE062586-3EC7-4F71-995D-E1471263CA4B}" presName="sibTrans" presStyleCnt="0"/>
      <dgm:spPr/>
    </dgm:pt>
    <dgm:pt modelId="{6066A22A-7124-4B9F-AD93-C9EB64252814}" type="pres">
      <dgm:prSet presAssocID="{1D94E693-A7D6-43CE-B08D-04B9C1A2ADCE}" presName="compNode" presStyleCnt="0"/>
      <dgm:spPr/>
    </dgm:pt>
    <dgm:pt modelId="{04D2C773-7F4B-4E14-ACCF-752BD0E20107}" type="pres">
      <dgm:prSet presAssocID="{1D94E693-A7D6-43CE-B08D-04B9C1A2ADCE}" presName="iconBgRect" presStyleLbl="bgShp" presStyleIdx="5" presStyleCnt="6"/>
      <dgm:spPr>
        <a:solidFill>
          <a:schemeClr val="accent1">
            <a:lumMod val="20000"/>
            <a:lumOff val="80000"/>
          </a:schemeClr>
        </a:solidFill>
      </dgm:spPr>
    </dgm:pt>
    <dgm:pt modelId="{7D1816BC-58FE-49E0-8B83-F84E02B761D1}" type="pres">
      <dgm:prSet presAssocID="{1D94E693-A7D6-43CE-B08D-04B9C1A2ADC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A83E4D3-EC7D-43EA-9F8F-D79FBF353385}" type="pres">
      <dgm:prSet presAssocID="{1D94E693-A7D6-43CE-B08D-04B9C1A2ADCE}" presName="spaceRect" presStyleCnt="0"/>
      <dgm:spPr/>
    </dgm:pt>
    <dgm:pt modelId="{64776FF8-43EC-49A0-8888-DF6F0B3B9743}" type="pres">
      <dgm:prSet presAssocID="{1D94E693-A7D6-43CE-B08D-04B9C1A2ADC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E358C0F-6828-4091-ADA7-6F015299BD08}" type="presOf" srcId="{5B65D333-048B-43A4-863F-768008E50898}" destId="{E08B09EB-7710-4F59-99BD-64074CC6FBE5}" srcOrd="0" destOrd="0" presId="urn:microsoft.com/office/officeart/2018/5/layout/IconCircleLabelList"/>
    <dgm:cxn modelId="{89433818-4308-4D36-8B0F-AD3096B51530}" srcId="{5966C245-77E8-4C46-8631-D48E328B20F8}" destId="{7CB34F39-17C3-418D-8071-0AE1E5E4B318}" srcOrd="1" destOrd="0" parTransId="{808D546B-2F8B-4880-B92E-EBC5F3B0DC3D}" sibTransId="{091A7AA7-3328-4779-8640-2A6112097A3D}"/>
    <dgm:cxn modelId="{E9B3EF2F-C6D0-4967-BF81-94975CCFD650}" srcId="{5966C245-77E8-4C46-8631-D48E328B20F8}" destId="{1D94E693-A7D6-43CE-B08D-04B9C1A2ADCE}" srcOrd="5" destOrd="0" parTransId="{344829C4-B0B3-42EA-A479-878E694F40DB}" sibTransId="{4705DB69-1CF8-42E5-9723-56E5827FC8DD}"/>
    <dgm:cxn modelId="{C4A2C236-CD0D-4271-839D-E6E2D8141024}" srcId="{5966C245-77E8-4C46-8631-D48E328B20F8}" destId="{BF694EAB-C65F-4B7F-9AA5-47EE1F6907F0}" srcOrd="2" destOrd="0" parTransId="{3F36BA50-8378-497A-96D6-30E909361CA7}" sibTransId="{251A9B6F-5FE4-4B10-B7B5-D0A44465D07E}"/>
    <dgm:cxn modelId="{7F706960-E9F5-4CB1-96B9-8604368B235B}" type="presOf" srcId="{BF694EAB-C65F-4B7F-9AA5-47EE1F6907F0}" destId="{86B75A77-1036-40B5-B268-A8C3DC4BA55A}" srcOrd="0" destOrd="0" presId="urn:microsoft.com/office/officeart/2018/5/layout/IconCircleLabelList"/>
    <dgm:cxn modelId="{FE49759B-FB58-48CD-9839-B9A415C09EAC}" srcId="{5966C245-77E8-4C46-8631-D48E328B20F8}" destId="{5B65D333-048B-43A4-863F-768008E50898}" srcOrd="3" destOrd="0" parTransId="{84DFF90A-467D-47C7-B011-C43096E79375}" sibTransId="{2D1A2145-53C3-4852-ABC4-82A66F7C3A9F}"/>
    <dgm:cxn modelId="{03F58EBD-4BEC-4BAE-B1A9-C6159007A3DE}" srcId="{5966C245-77E8-4C46-8631-D48E328B20F8}" destId="{A7FBC92C-DA42-4C59-9C06-4F8BB03BC08D}" srcOrd="4" destOrd="0" parTransId="{9E8DE7D3-005A-4C9E-9F26-CCEC298160C9}" sibTransId="{FE062586-3EC7-4F71-995D-E1471263CA4B}"/>
    <dgm:cxn modelId="{3CE04FC7-86EC-4FE1-A92B-F579FB62A515}" type="presOf" srcId="{5966C245-77E8-4C46-8631-D48E328B20F8}" destId="{7E567601-6F4B-4661-8C87-52BF16C7F92F}" srcOrd="0" destOrd="0" presId="urn:microsoft.com/office/officeart/2018/5/layout/IconCircleLabelList"/>
    <dgm:cxn modelId="{CD1DE8CC-678D-4DEC-BB44-5FDD71F4CCB1}" type="presOf" srcId="{7CB34F39-17C3-418D-8071-0AE1E5E4B318}" destId="{A16A35A0-5387-41F7-A8CD-DA637E42D5AA}" srcOrd="0" destOrd="0" presId="urn:microsoft.com/office/officeart/2018/5/layout/IconCircleLabelList"/>
    <dgm:cxn modelId="{67F1B7D6-9F76-4307-A8FD-566E461D894A}" srcId="{5966C245-77E8-4C46-8631-D48E328B20F8}" destId="{9AF19187-9230-4DD6-A98F-32D77E34CE14}" srcOrd="0" destOrd="0" parTransId="{63DF689C-FD6B-408C-953D-B3EE8EF6ACA0}" sibTransId="{573761C6-1BBE-42C0-96B3-072F9270BD27}"/>
    <dgm:cxn modelId="{764CF2E9-B991-49AD-938D-3D39D4491A83}" type="presOf" srcId="{A7FBC92C-DA42-4C59-9C06-4F8BB03BC08D}" destId="{CF65D245-45D4-4650-A445-46D85EAC4C61}" srcOrd="0" destOrd="0" presId="urn:microsoft.com/office/officeart/2018/5/layout/IconCircleLabelList"/>
    <dgm:cxn modelId="{84FA8AFC-CEB9-4A41-91D6-33FB855E7D04}" type="presOf" srcId="{1D94E693-A7D6-43CE-B08D-04B9C1A2ADCE}" destId="{64776FF8-43EC-49A0-8888-DF6F0B3B9743}" srcOrd="0" destOrd="0" presId="urn:microsoft.com/office/officeart/2018/5/layout/IconCircleLabelList"/>
    <dgm:cxn modelId="{BEEE8CFE-6C7E-4536-9DBE-E86142B2594E}" type="presOf" srcId="{9AF19187-9230-4DD6-A98F-32D77E34CE14}" destId="{EBE3494A-3F94-422A-B323-BBDC7F3535F0}" srcOrd="0" destOrd="0" presId="urn:microsoft.com/office/officeart/2018/5/layout/IconCircleLabelList"/>
    <dgm:cxn modelId="{FB4CCC00-CBEA-4B5B-B910-95A9A38E3595}" type="presParOf" srcId="{7E567601-6F4B-4661-8C87-52BF16C7F92F}" destId="{700D1722-352A-4B4B-AFB8-8686FB3CD82E}" srcOrd="0" destOrd="0" presId="urn:microsoft.com/office/officeart/2018/5/layout/IconCircleLabelList"/>
    <dgm:cxn modelId="{16E04E6C-6F39-40A1-940C-67CED2C1C60F}" type="presParOf" srcId="{700D1722-352A-4B4B-AFB8-8686FB3CD82E}" destId="{A6578C45-D635-4527-A147-3BC65F22BB68}" srcOrd="0" destOrd="0" presId="urn:microsoft.com/office/officeart/2018/5/layout/IconCircleLabelList"/>
    <dgm:cxn modelId="{99E007EE-85C8-428A-8E51-55D6154873AF}" type="presParOf" srcId="{700D1722-352A-4B4B-AFB8-8686FB3CD82E}" destId="{FB2371A9-4879-4424-8C4C-211FF1918D18}" srcOrd="1" destOrd="0" presId="urn:microsoft.com/office/officeart/2018/5/layout/IconCircleLabelList"/>
    <dgm:cxn modelId="{66B51EDA-6BAF-421B-97F2-E9E6C9ED0F44}" type="presParOf" srcId="{700D1722-352A-4B4B-AFB8-8686FB3CD82E}" destId="{8D77F71D-8BCE-4C50-8F9F-435E978EC975}" srcOrd="2" destOrd="0" presId="urn:microsoft.com/office/officeart/2018/5/layout/IconCircleLabelList"/>
    <dgm:cxn modelId="{0441A8A7-2688-4052-9BD5-4BA31A1C7AE2}" type="presParOf" srcId="{700D1722-352A-4B4B-AFB8-8686FB3CD82E}" destId="{EBE3494A-3F94-422A-B323-BBDC7F3535F0}" srcOrd="3" destOrd="0" presId="urn:microsoft.com/office/officeart/2018/5/layout/IconCircleLabelList"/>
    <dgm:cxn modelId="{DD5BB188-9877-42F7-853B-904E98C283DA}" type="presParOf" srcId="{7E567601-6F4B-4661-8C87-52BF16C7F92F}" destId="{4DF54476-6551-4A59-AFC9-7F407D50A5ED}" srcOrd="1" destOrd="0" presId="urn:microsoft.com/office/officeart/2018/5/layout/IconCircleLabelList"/>
    <dgm:cxn modelId="{861A0980-AD8A-48FA-ACD3-D642C6B0E627}" type="presParOf" srcId="{7E567601-6F4B-4661-8C87-52BF16C7F92F}" destId="{B3C75D8A-FE20-4977-8C3C-9599028BE9D0}" srcOrd="2" destOrd="0" presId="urn:microsoft.com/office/officeart/2018/5/layout/IconCircleLabelList"/>
    <dgm:cxn modelId="{5D595B86-D2DB-4B8C-AA20-84F2B24886E6}" type="presParOf" srcId="{B3C75D8A-FE20-4977-8C3C-9599028BE9D0}" destId="{46C2011D-9F1C-4E5D-A446-A7F48630EC12}" srcOrd="0" destOrd="0" presId="urn:microsoft.com/office/officeart/2018/5/layout/IconCircleLabelList"/>
    <dgm:cxn modelId="{8BDB2EFD-ABB9-4917-BD58-1B413F1BF636}" type="presParOf" srcId="{B3C75D8A-FE20-4977-8C3C-9599028BE9D0}" destId="{CD8C6C42-B592-42BA-B0EB-A4923DC16AC1}" srcOrd="1" destOrd="0" presId="urn:microsoft.com/office/officeart/2018/5/layout/IconCircleLabelList"/>
    <dgm:cxn modelId="{7DEF0128-FA7F-43D9-A79F-22F7406D6CFC}" type="presParOf" srcId="{B3C75D8A-FE20-4977-8C3C-9599028BE9D0}" destId="{009E9A64-6E75-44EE-974A-D36E30568879}" srcOrd="2" destOrd="0" presId="urn:microsoft.com/office/officeart/2018/5/layout/IconCircleLabelList"/>
    <dgm:cxn modelId="{B1662B33-318F-4582-91E7-43A06BDFC670}" type="presParOf" srcId="{B3C75D8A-FE20-4977-8C3C-9599028BE9D0}" destId="{A16A35A0-5387-41F7-A8CD-DA637E42D5AA}" srcOrd="3" destOrd="0" presId="urn:microsoft.com/office/officeart/2018/5/layout/IconCircleLabelList"/>
    <dgm:cxn modelId="{E62F8C8E-6E86-46BD-96E3-4BF344035A67}" type="presParOf" srcId="{7E567601-6F4B-4661-8C87-52BF16C7F92F}" destId="{9C6AD246-5490-459B-B0DB-79D452C9688F}" srcOrd="3" destOrd="0" presId="urn:microsoft.com/office/officeart/2018/5/layout/IconCircleLabelList"/>
    <dgm:cxn modelId="{D7073018-4C6B-4982-8251-6945EFB75BFC}" type="presParOf" srcId="{7E567601-6F4B-4661-8C87-52BF16C7F92F}" destId="{E9109125-2608-42C5-9E6D-94DBA1576A14}" srcOrd="4" destOrd="0" presId="urn:microsoft.com/office/officeart/2018/5/layout/IconCircleLabelList"/>
    <dgm:cxn modelId="{6B211C3A-E904-4115-AC9D-B35635E41707}" type="presParOf" srcId="{E9109125-2608-42C5-9E6D-94DBA1576A14}" destId="{8E62BAEC-E32B-4708-93E4-F3A1174B1DB4}" srcOrd="0" destOrd="0" presId="urn:microsoft.com/office/officeart/2018/5/layout/IconCircleLabelList"/>
    <dgm:cxn modelId="{418D5035-1388-42FA-B511-C2C360FCE5DF}" type="presParOf" srcId="{E9109125-2608-42C5-9E6D-94DBA1576A14}" destId="{F07A30C8-72E3-457A-B66F-CA0786B6F415}" srcOrd="1" destOrd="0" presId="urn:microsoft.com/office/officeart/2018/5/layout/IconCircleLabelList"/>
    <dgm:cxn modelId="{7D564EFB-17BD-45AD-9D2D-670F538A7576}" type="presParOf" srcId="{E9109125-2608-42C5-9E6D-94DBA1576A14}" destId="{D878B0BC-B3B0-44B2-ABA2-FF162A146594}" srcOrd="2" destOrd="0" presId="urn:microsoft.com/office/officeart/2018/5/layout/IconCircleLabelList"/>
    <dgm:cxn modelId="{0100D6AF-7254-4347-89A1-0559101B6F9E}" type="presParOf" srcId="{E9109125-2608-42C5-9E6D-94DBA1576A14}" destId="{86B75A77-1036-40B5-B268-A8C3DC4BA55A}" srcOrd="3" destOrd="0" presId="urn:microsoft.com/office/officeart/2018/5/layout/IconCircleLabelList"/>
    <dgm:cxn modelId="{83CE7836-E5B0-4DAE-BBB5-3DCC603F9428}" type="presParOf" srcId="{7E567601-6F4B-4661-8C87-52BF16C7F92F}" destId="{7F5ACA70-2F6F-43C2-A45A-9CC0C50A2AC6}" srcOrd="5" destOrd="0" presId="urn:microsoft.com/office/officeart/2018/5/layout/IconCircleLabelList"/>
    <dgm:cxn modelId="{D22A946D-A35E-40DE-996F-C5054C33438A}" type="presParOf" srcId="{7E567601-6F4B-4661-8C87-52BF16C7F92F}" destId="{8E3711E2-3711-47EB-A312-913E29805121}" srcOrd="6" destOrd="0" presId="urn:microsoft.com/office/officeart/2018/5/layout/IconCircleLabelList"/>
    <dgm:cxn modelId="{1CBEC705-E9DE-4F15-81CD-B010684C99D1}" type="presParOf" srcId="{8E3711E2-3711-47EB-A312-913E29805121}" destId="{CB1716DE-0280-4F11-868A-E581FCBE6924}" srcOrd="0" destOrd="0" presId="urn:microsoft.com/office/officeart/2018/5/layout/IconCircleLabelList"/>
    <dgm:cxn modelId="{18940B2F-7CCD-4670-9199-9AF0BDDD6173}" type="presParOf" srcId="{8E3711E2-3711-47EB-A312-913E29805121}" destId="{8E667DB4-E438-4AEF-BDB2-43797BCFFF5E}" srcOrd="1" destOrd="0" presId="urn:microsoft.com/office/officeart/2018/5/layout/IconCircleLabelList"/>
    <dgm:cxn modelId="{FD234EC5-47DD-4234-9709-43990161F846}" type="presParOf" srcId="{8E3711E2-3711-47EB-A312-913E29805121}" destId="{40D34E5D-4E4C-4AF0-96EF-18DAB007276A}" srcOrd="2" destOrd="0" presId="urn:microsoft.com/office/officeart/2018/5/layout/IconCircleLabelList"/>
    <dgm:cxn modelId="{3DD83320-3AF0-43F8-A4D1-8D01BD7ECEF9}" type="presParOf" srcId="{8E3711E2-3711-47EB-A312-913E29805121}" destId="{E08B09EB-7710-4F59-99BD-64074CC6FBE5}" srcOrd="3" destOrd="0" presId="urn:microsoft.com/office/officeart/2018/5/layout/IconCircleLabelList"/>
    <dgm:cxn modelId="{336D679B-F783-4C77-BE0A-80B83EE2A911}" type="presParOf" srcId="{7E567601-6F4B-4661-8C87-52BF16C7F92F}" destId="{E207EFB1-269C-4A08-B1A5-8F0FD8CF388A}" srcOrd="7" destOrd="0" presId="urn:microsoft.com/office/officeart/2018/5/layout/IconCircleLabelList"/>
    <dgm:cxn modelId="{12DCF206-7716-4498-B1CD-1C0980F08DBC}" type="presParOf" srcId="{7E567601-6F4B-4661-8C87-52BF16C7F92F}" destId="{8884EB0B-A8B1-41C4-9D9A-4BF7BA3D8A0C}" srcOrd="8" destOrd="0" presId="urn:microsoft.com/office/officeart/2018/5/layout/IconCircleLabelList"/>
    <dgm:cxn modelId="{33365153-F899-47A5-B6BF-EEEB8FA75E7F}" type="presParOf" srcId="{8884EB0B-A8B1-41C4-9D9A-4BF7BA3D8A0C}" destId="{7F948EAB-5611-4CBC-A733-2C8811070462}" srcOrd="0" destOrd="0" presId="urn:microsoft.com/office/officeart/2018/5/layout/IconCircleLabelList"/>
    <dgm:cxn modelId="{CE91A8F8-9B65-4CA1-8B9F-FDD1FA94CE5F}" type="presParOf" srcId="{8884EB0B-A8B1-41C4-9D9A-4BF7BA3D8A0C}" destId="{0B334CF2-3D43-4DC9-84CB-7B22BE37C937}" srcOrd="1" destOrd="0" presId="urn:microsoft.com/office/officeart/2018/5/layout/IconCircleLabelList"/>
    <dgm:cxn modelId="{5F30B6CA-BA2D-493A-BE5C-7F928783B04F}" type="presParOf" srcId="{8884EB0B-A8B1-41C4-9D9A-4BF7BA3D8A0C}" destId="{30337A8E-D49E-44C3-A771-DF4D87B42BC2}" srcOrd="2" destOrd="0" presId="urn:microsoft.com/office/officeart/2018/5/layout/IconCircleLabelList"/>
    <dgm:cxn modelId="{218E3594-95B7-4C2F-AD09-184EF07C1A3D}" type="presParOf" srcId="{8884EB0B-A8B1-41C4-9D9A-4BF7BA3D8A0C}" destId="{CF65D245-45D4-4650-A445-46D85EAC4C61}" srcOrd="3" destOrd="0" presId="urn:microsoft.com/office/officeart/2018/5/layout/IconCircleLabelList"/>
    <dgm:cxn modelId="{657DA514-3422-4D58-867D-DC784272F535}" type="presParOf" srcId="{7E567601-6F4B-4661-8C87-52BF16C7F92F}" destId="{67851C13-E0A1-4E54-8EEB-14FCE49340DA}" srcOrd="9" destOrd="0" presId="urn:microsoft.com/office/officeart/2018/5/layout/IconCircleLabelList"/>
    <dgm:cxn modelId="{89E41597-12CD-4834-9D97-0B6A22405502}" type="presParOf" srcId="{7E567601-6F4B-4661-8C87-52BF16C7F92F}" destId="{6066A22A-7124-4B9F-AD93-C9EB64252814}" srcOrd="10" destOrd="0" presId="urn:microsoft.com/office/officeart/2018/5/layout/IconCircleLabelList"/>
    <dgm:cxn modelId="{152F7F19-0BFF-42BB-8874-6B00F5C4CAC9}" type="presParOf" srcId="{6066A22A-7124-4B9F-AD93-C9EB64252814}" destId="{04D2C773-7F4B-4E14-ACCF-752BD0E20107}" srcOrd="0" destOrd="0" presId="urn:microsoft.com/office/officeart/2018/5/layout/IconCircleLabelList"/>
    <dgm:cxn modelId="{D4F2166D-B8EA-4883-B24C-B7BE0BB721AF}" type="presParOf" srcId="{6066A22A-7124-4B9F-AD93-C9EB64252814}" destId="{7D1816BC-58FE-49E0-8B83-F84E02B761D1}" srcOrd="1" destOrd="0" presId="urn:microsoft.com/office/officeart/2018/5/layout/IconCircleLabelList"/>
    <dgm:cxn modelId="{5738450C-7C7D-4495-BC87-77E60F42FED0}" type="presParOf" srcId="{6066A22A-7124-4B9F-AD93-C9EB64252814}" destId="{AA83E4D3-EC7D-43EA-9F8F-D79FBF353385}" srcOrd="2" destOrd="0" presId="urn:microsoft.com/office/officeart/2018/5/layout/IconCircleLabelList"/>
    <dgm:cxn modelId="{B949D75C-62F5-4394-927E-9A39071FA3D5}" type="presParOf" srcId="{6066A22A-7124-4B9F-AD93-C9EB64252814}" destId="{64776FF8-43EC-49A0-8888-DF6F0B3B9743}" srcOrd="3" destOrd="0" presId="urn:microsoft.com/office/officeart/2018/5/layout/IconCircle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05F431-6D09-492E-B11F-076C48856960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957517-A38F-4018-A950-90A87E06022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2"/>
              </a:solidFill>
              <a:latin typeface="Tw Cen MT" panose="020B0502020104020203"/>
            </a:rPr>
            <a:t>Attained model accuracy of 95% using linear SVC</a:t>
          </a:r>
          <a:endParaRPr lang="en-US">
            <a:solidFill>
              <a:schemeClr val="tx2"/>
            </a:solidFill>
          </a:endParaRPr>
        </a:p>
      </dgm:t>
    </dgm:pt>
    <dgm:pt modelId="{5481D9E3-EE9B-4495-B0EF-D3F4CC581CD0}" type="parTrans" cxnId="{14DE50F6-FE47-408B-9B08-DC5923F6520C}">
      <dgm:prSet/>
      <dgm:spPr/>
      <dgm:t>
        <a:bodyPr/>
        <a:lstStyle/>
        <a:p>
          <a:endParaRPr lang="en-US"/>
        </a:p>
      </dgm:t>
    </dgm:pt>
    <dgm:pt modelId="{F3D75C2F-1294-46BA-B5AD-E9FA22B882ED}" type="sibTrans" cxnId="{14DE50F6-FE47-408B-9B08-DC5923F6520C}">
      <dgm:prSet/>
      <dgm:spPr/>
      <dgm:t>
        <a:bodyPr/>
        <a:lstStyle/>
        <a:p>
          <a:endParaRPr lang="en-US"/>
        </a:p>
      </dgm:t>
    </dgm:pt>
    <dgm:pt modelId="{F566DEFB-23C9-4379-B75F-6277BFCD31FC}">
      <dgm:prSet phldr="0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2"/>
              </a:solidFill>
              <a:latin typeface="Tw Cen MT" panose="020B0502020104020203"/>
            </a:rPr>
            <a:t>Correctly classified ~6% ads in general category related to ‘cars + trucks’ and ‘beauty + health’ categories.</a:t>
          </a:r>
        </a:p>
      </dgm:t>
    </dgm:pt>
    <dgm:pt modelId="{6D35D7DB-6376-4ED0-A1AD-1D8A00F3A63B}" type="parTrans" cxnId="{024F6CAA-3656-480F-BC84-071461BEE557}">
      <dgm:prSet/>
      <dgm:spPr/>
      <dgm:t>
        <a:bodyPr/>
        <a:lstStyle/>
        <a:p>
          <a:endParaRPr lang="en-US"/>
        </a:p>
      </dgm:t>
    </dgm:pt>
    <dgm:pt modelId="{B8E48FE3-33FA-4D0F-85ED-528B60FFB3CD}" type="sibTrans" cxnId="{024F6CAA-3656-480F-BC84-071461BEE557}">
      <dgm:prSet/>
      <dgm:spPr/>
      <dgm:t>
        <a:bodyPr/>
        <a:lstStyle/>
        <a:p>
          <a:endParaRPr lang="en-US"/>
        </a:p>
      </dgm:t>
    </dgm:pt>
    <dgm:pt modelId="{32DF3C4E-39F1-4F60-853A-3903C6BAC555}">
      <dgm:prSet phldr="0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2"/>
              </a:solidFill>
              <a:latin typeface="Tw Cen MT" panose="020B0502020104020203"/>
            </a:rPr>
            <a:t>Since, we cater to our customers, they don’t switch to other platforms to post their ads.</a:t>
          </a:r>
        </a:p>
      </dgm:t>
    </dgm:pt>
    <dgm:pt modelId="{ECBAE811-606F-4FA3-91F7-3FAA2584C9A8}" type="parTrans" cxnId="{C8528B7A-D964-4E52-BF20-A969DCCA23D4}">
      <dgm:prSet/>
      <dgm:spPr/>
      <dgm:t>
        <a:bodyPr/>
        <a:lstStyle/>
        <a:p>
          <a:endParaRPr lang="en-US"/>
        </a:p>
      </dgm:t>
    </dgm:pt>
    <dgm:pt modelId="{DCF157A8-19C2-4198-A8C9-73A2FC78D0EA}" type="sibTrans" cxnId="{C8528B7A-D964-4E52-BF20-A969DCCA23D4}">
      <dgm:prSet/>
      <dgm:spPr/>
      <dgm:t>
        <a:bodyPr/>
        <a:lstStyle/>
        <a:p>
          <a:endParaRPr lang="en-US"/>
        </a:p>
      </dgm:t>
    </dgm:pt>
    <dgm:pt modelId="{69D12017-6268-4538-9334-C1E836DFEAFA}">
      <dgm:prSet phldr="0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>
              <a:solidFill>
                <a:schemeClr val="tx2"/>
              </a:solidFill>
              <a:latin typeface="Tw Cen MT" panose="020B0502020104020203"/>
            </a:rPr>
            <a:t>Our model saves the manual work of tagging the ads by craigslist</a:t>
          </a:r>
          <a:endParaRPr lang="en-US">
            <a:solidFill>
              <a:schemeClr val="tx2"/>
            </a:solidFill>
          </a:endParaRPr>
        </a:p>
      </dgm:t>
    </dgm:pt>
    <dgm:pt modelId="{17B25723-00AF-4407-ACAD-494577430777}" type="parTrans" cxnId="{FE47D967-A7DD-4CBE-8AC9-50D6D01F63EF}">
      <dgm:prSet/>
      <dgm:spPr/>
      <dgm:t>
        <a:bodyPr/>
        <a:lstStyle/>
        <a:p>
          <a:endParaRPr lang="en-US"/>
        </a:p>
      </dgm:t>
    </dgm:pt>
    <dgm:pt modelId="{A1B1AE63-878E-41F0-B9F8-3D92B0E3C947}" type="sibTrans" cxnId="{FE47D967-A7DD-4CBE-8AC9-50D6D01F63EF}">
      <dgm:prSet/>
      <dgm:spPr/>
      <dgm:t>
        <a:bodyPr/>
        <a:lstStyle/>
        <a:p>
          <a:endParaRPr lang="en-US"/>
        </a:p>
      </dgm:t>
    </dgm:pt>
    <dgm:pt modelId="{D3737F17-A937-A648-99D1-A629892EF2F6}" type="pres">
      <dgm:prSet presAssocID="{1105F431-6D09-492E-B11F-076C48856960}" presName="outerComposite" presStyleCnt="0">
        <dgm:presLayoutVars>
          <dgm:chMax val="5"/>
          <dgm:dir/>
          <dgm:resizeHandles val="exact"/>
        </dgm:presLayoutVars>
      </dgm:prSet>
      <dgm:spPr/>
    </dgm:pt>
    <dgm:pt modelId="{2F557C7B-8ED2-D14D-991C-6BB39AC817CF}" type="pres">
      <dgm:prSet presAssocID="{1105F431-6D09-492E-B11F-076C48856960}" presName="dummyMaxCanvas" presStyleCnt="0">
        <dgm:presLayoutVars/>
      </dgm:prSet>
      <dgm:spPr/>
    </dgm:pt>
    <dgm:pt modelId="{B87EFC89-E603-43A1-B411-B775771C31A7}" type="pres">
      <dgm:prSet presAssocID="{1105F431-6D09-492E-B11F-076C48856960}" presName="FourNodes_1" presStyleLbl="node1" presStyleIdx="0" presStyleCnt="4">
        <dgm:presLayoutVars>
          <dgm:bulletEnabled val="1"/>
        </dgm:presLayoutVars>
      </dgm:prSet>
      <dgm:spPr/>
    </dgm:pt>
    <dgm:pt modelId="{31519A5D-9248-4956-AD2C-E4627C8A4CD1}" type="pres">
      <dgm:prSet presAssocID="{1105F431-6D09-492E-B11F-076C48856960}" presName="FourNodes_2" presStyleLbl="node1" presStyleIdx="1" presStyleCnt="4">
        <dgm:presLayoutVars>
          <dgm:bulletEnabled val="1"/>
        </dgm:presLayoutVars>
      </dgm:prSet>
      <dgm:spPr/>
    </dgm:pt>
    <dgm:pt modelId="{CEA01939-3C51-4931-8DF2-C0684C468E5E}" type="pres">
      <dgm:prSet presAssocID="{1105F431-6D09-492E-B11F-076C48856960}" presName="FourNodes_3" presStyleLbl="node1" presStyleIdx="2" presStyleCnt="4">
        <dgm:presLayoutVars>
          <dgm:bulletEnabled val="1"/>
        </dgm:presLayoutVars>
      </dgm:prSet>
      <dgm:spPr/>
    </dgm:pt>
    <dgm:pt modelId="{00F0052E-28EE-4C50-AA3B-65D42C76208C}" type="pres">
      <dgm:prSet presAssocID="{1105F431-6D09-492E-B11F-076C48856960}" presName="FourNodes_4" presStyleLbl="node1" presStyleIdx="3" presStyleCnt="4">
        <dgm:presLayoutVars>
          <dgm:bulletEnabled val="1"/>
        </dgm:presLayoutVars>
      </dgm:prSet>
      <dgm:spPr/>
    </dgm:pt>
    <dgm:pt modelId="{000FBEAA-AB6A-45C2-9EE4-5C794D4B8D1B}" type="pres">
      <dgm:prSet presAssocID="{1105F431-6D09-492E-B11F-076C48856960}" presName="FourConn_1-2" presStyleLbl="fgAccFollowNode1" presStyleIdx="0" presStyleCnt="3">
        <dgm:presLayoutVars>
          <dgm:bulletEnabled val="1"/>
        </dgm:presLayoutVars>
      </dgm:prSet>
      <dgm:spPr/>
    </dgm:pt>
    <dgm:pt modelId="{1ECFAFFF-295B-479A-9F15-D3BF6C6C1812}" type="pres">
      <dgm:prSet presAssocID="{1105F431-6D09-492E-B11F-076C48856960}" presName="FourConn_2-3" presStyleLbl="fgAccFollowNode1" presStyleIdx="1" presStyleCnt="3">
        <dgm:presLayoutVars>
          <dgm:bulletEnabled val="1"/>
        </dgm:presLayoutVars>
      </dgm:prSet>
      <dgm:spPr/>
    </dgm:pt>
    <dgm:pt modelId="{64E3F23D-437A-4067-8A52-45CF39777610}" type="pres">
      <dgm:prSet presAssocID="{1105F431-6D09-492E-B11F-076C48856960}" presName="FourConn_3-4" presStyleLbl="fgAccFollowNode1" presStyleIdx="2" presStyleCnt="3">
        <dgm:presLayoutVars>
          <dgm:bulletEnabled val="1"/>
        </dgm:presLayoutVars>
      </dgm:prSet>
      <dgm:spPr/>
    </dgm:pt>
    <dgm:pt modelId="{02F83E8A-AD9C-42AB-9ABF-656DE47E58D5}" type="pres">
      <dgm:prSet presAssocID="{1105F431-6D09-492E-B11F-076C48856960}" presName="FourNodes_1_text" presStyleLbl="node1" presStyleIdx="3" presStyleCnt="4">
        <dgm:presLayoutVars>
          <dgm:bulletEnabled val="1"/>
        </dgm:presLayoutVars>
      </dgm:prSet>
      <dgm:spPr/>
    </dgm:pt>
    <dgm:pt modelId="{6B218F2E-295B-45A2-A062-189AB785D503}" type="pres">
      <dgm:prSet presAssocID="{1105F431-6D09-492E-B11F-076C48856960}" presName="FourNodes_2_text" presStyleLbl="node1" presStyleIdx="3" presStyleCnt="4">
        <dgm:presLayoutVars>
          <dgm:bulletEnabled val="1"/>
        </dgm:presLayoutVars>
      </dgm:prSet>
      <dgm:spPr/>
    </dgm:pt>
    <dgm:pt modelId="{5F71D63E-E4DF-41DA-BB2D-D7618972315A}" type="pres">
      <dgm:prSet presAssocID="{1105F431-6D09-492E-B11F-076C48856960}" presName="FourNodes_3_text" presStyleLbl="node1" presStyleIdx="3" presStyleCnt="4">
        <dgm:presLayoutVars>
          <dgm:bulletEnabled val="1"/>
        </dgm:presLayoutVars>
      </dgm:prSet>
      <dgm:spPr/>
    </dgm:pt>
    <dgm:pt modelId="{03049B3B-E20B-447D-9B7C-902EB62FCE0D}" type="pres">
      <dgm:prSet presAssocID="{1105F431-6D09-492E-B11F-076C4885696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6A87A10-71B1-48F5-B343-75B554B960B2}" type="presOf" srcId="{B8E48FE3-33FA-4D0F-85ED-528B60FFB3CD}" destId="{1ECFAFFF-295B-479A-9F15-D3BF6C6C1812}" srcOrd="0" destOrd="0" presId="urn:microsoft.com/office/officeart/2005/8/layout/vProcess5"/>
    <dgm:cxn modelId="{06D2D65C-F030-4F35-A8B0-2BF2C00CE120}" type="presOf" srcId="{48957517-A38F-4018-A950-90A87E06022E}" destId="{B87EFC89-E603-43A1-B411-B775771C31A7}" srcOrd="0" destOrd="0" presId="urn:microsoft.com/office/officeart/2005/8/layout/vProcess5"/>
    <dgm:cxn modelId="{BD195161-7D78-424F-9BC7-D8BDA8CF72E1}" type="presOf" srcId="{F566DEFB-23C9-4379-B75F-6277BFCD31FC}" destId="{31519A5D-9248-4956-AD2C-E4627C8A4CD1}" srcOrd="0" destOrd="0" presId="urn:microsoft.com/office/officeart/2005/8/layout/vProcess5"/>
    <dgm:cxn modelId="{FE47D967-A7DD-4CBE-8AC9-50D6D01F63EF}" srcId="{1105F431-6D09-492E-B11F-076C48856960}" destId="{69D12017-6268-4538-9334-C1E836DFEAFA}" srcOrd="2" destOrd="0" parTransId="{17B25723-00AF-4407-ACAD-494577430777}" sibTransId="{A1B1AE63-878E-41F0-B9F8-3D92B0E3C947}"/>
    <dgm:cxn modelId="{814B946F-1707-4DF0-95F0-BAD6BBE452F0}" type="presOf" srcId="{69D12017-6268-4538-9334-C1E836DFEAFA}" destId="{5F71D63E-E4DF-41DA-BB2D-D7618972315A}" srcOrd="1" destOrd="0" presId="urn:microsoft.com/office/officeart/2005/8/layout/vProcess5"/>
    <dgm:cxn modelId="{A7A08470-01C7-4477-8E57-D80EF5754C44}" type="presOf" srcId="{48957517-A38F-4018-A950-90A87E06022E}" destId="{02F83E8A-AD9C-42AB-9ABF-656DE47E58D5}" srcOrd="1" destOrd="0" presId="urn:microsoft.com/office/officeart/2005/8/layout/vProcess5"/>
    <dgm:cxn modelId="{CB577853-DB45-4E15-A6F6-AF0237FEA6C3}" type="presOf" srcId="{A1B1AE63-878E-41F0-B9F8-3D92B0E3C947}" destId="{64E3F23D-437A-4067-8A52-45CF39777610}" srcOrd="0" destOrd="0" presId="urn:microsoft.com/office/officeart/2005/8/layout/vProcess5"/>
    <dgm:cxn modelId="{EED2DE57-0754-4CED-A334-6D1E104AA216}" type="presOf" srcId="{69D12017-6268-4538-9334-C1E836DFEAFA}" destId="{CEA01939-3C51-4931-8DF2-C0684C468E5E}" srcOrd="0" destOrd="0" presId="urn:microsoft.com/office/officeart/2005/8/layout/vProcess5"/>
    <dgm:cxn modelId="{C8528B7A-D964-4E52-BF20-A969DCCA23D4}" srcId="{1105F431-6D09-492E-B11F-076C48856960}" destId="{32DF3C4E-39F1-4F60-853A-3903C6BAC555}" srcOrd="3" destOrd="0" parTransId="{ECBAE811-606F-4FA3-91F7-3FAA2584C9A8}" sibTransId="{DCF157A8-19C2-4198-A8C9-73A2FC78D0EA}"/>
    <dgm:cxn modelId="{B0E9DE8D-1067-4F58-AF2F-7C17D3C42A71}" type="presOf" srcId="{32DF3C4E-39F1-4F60-853A-3903C6BAC555}" destId="{00F0052E-28EE-4C50-AA3B-65D42C76208C}" srcOrd="0" destOrd="0" presId="urn:microsoft.com/office/officeart/2005/8/layout/vProcess5"/>
    <dgm:cxn modelId="{024F6CAA-3656-480F-BC84-071461BEE557}" srcId="{1105F431-6D09-492E-B11F-076C48856960}" destId="{F566DEFB-23C9-4379-B75F-6277BFCD31FC}" srcOrd="1" destOrd="0" parTransId="{6D35D7DB-6376-4ED0-A1AD-1D8A00F3A63B}" sibTransId="{B8E48FE3-33FA-4D0F-85ED-528B60FFB3CD}"/>
    <dgm:cxn modelId="{39B6ACB2-9C0E-4912-A7ED-FB98243AB0C3}" type="presOf" srcId="{32DF3C4E-39F1-4F60-853A-3903C6BAC555}" destId="{03049B3B-E20B-447D-9B7C-902EB62FCE0D}" srcOrd="1" destOrd="0" presId="urn:microsoft.com/office/officeart/2005/8/layout/vProcess5"/>
    <dgm:cxn modelId="{A25230BF-CD3A-4E54-AB8A-113AB1920A4F}" type="presOf" srcId="{F566DEFB-23C9-4379-B75F-6277BFCD31FC}" destId="{6B218F2E-295B-45A2-A062-189AB785D503}" srcOrd="1" destOrd="0" presId="urn:microsoft.com/office/officeart/2005/8/layout/vProcess5"/>
    <dgm:cxn modelId="{4069CDC5-60FD-4E84-B633-4D40F4B77F4F}" type="presOf" srcId="{F3D75C2F-1294-46BA-B5AD-E9FA22B882ED}" destId="{000FBEAA-AB6A-45C2-9EE4-5C794D4B8D1B}" srcOrd="0" destOrd="0" presId="urn:microsoft.com/office/officeart/2005/8/layout/vProcess5"/>
    <dgm:cxn modelId="{42E4E2F5-D4B4-6747-9F91-FDBF0AC17EB3}" type="presOf" srcId="{1105F431-6D09-492E-B11F-076C48856960}" destId="{D3737F17-A937-A648-99D1-A629892EF2F6}" srcOrd="0" destOrd="0" presId="urn:microsoft.com/office/officeart/2005/8/layout/vProcess5"/>
    <dgm:cxn modelId="{14DE50F6-FE47-408B-9B08-DC5923F6520C}" srcId="{1105F431-6D09-492E-B11F-076C48856960}" destId="{48957517-A38F-4018-A950-90A87E06022E}" srcOrd="0" destOrd="0" parTransId="{5481D9E3-EE9B-4495-B0EF-D3F4CC581CD0}" sibTransId="{F3D75C2F-1294-46BA-B5AD-E9FA22B882ED}"/>
    <dgm:cxn modelId="{C84DC594-D20E-4663-BA8D-5DEA15399098}" type="presParOf" srcId="{D3737F17-A937-A648-99D1-A629892EF2F6}" destId="{2F557C7B-8ED2-D14D-991C-6BB39AC817CF}" srcOrd="0" destOrd="0" presId="urn:microsoft.com/office/officeart/2005/8/layout/vProcess5"/>
    <dgm:cxn modelId="{D65F0D9E-935F-4432-99BE-EC2C57FA3FC2}" type="presParOf" srcId="{D3737F17-A937-A648-99D1-A629892EF2F6}" destId="{B87EFC89-E603-43A1-B411-B775771C31A7}" srcOrd="1" destOrd="0" presId="urn:microsoft.com/office/officeart/2005/8/layout/vProcess5"/>
    <dgm:cxn modelId="{84CAA97A-6D0F-4A4B-92F1-2A1E272B7568}" type="presParOf" srcId="{D3737F17-A937-A648-99D1-A629892EF2F6}" destId="{31519A5D-9248-4956-AD2C-E4627C8A4CD1}" srcOrd="2" destOrd="0" presId="urn:microsoft.com/office/officeart/2005/8/layout/vProcess5"/>
    <dgm:cxn modelId="{636B0EB8-CBB2-4BBE-998F-B28FD9F3F6BE}" type="presParOf" srcId="{D3737F17-A937-A648-99D1-A629892EF2F6}" destId="{CEA01939-3C51-4931-8DF2-C0684C468E5E}" srcOrd="3" destOrd="0" presId="urn:microsoft.com/office/officeart/2005/8/layout/vProcess5"/>
    <dgm:cxn modelId="{84F0183D-4083-4C3E-AA85-2FABBF33AE06}" type="presParOf" srcId="{D3737F17-A937-A648-99D1-A629892EF2F6}" destId="{00F0052E-28EE-4C50-AA3B-65D42C76208C}" srcOrd="4" destOrd="0" presId="urn:microsoft.com/office/officeart/2005/8/layout/vProcess5"/>
    <dgm:cxn modelId="{1B88CAD2-DB69-4B35-B777-9273A4A259C9}" type="presParOf" srcId="{D3737F17-A937-A648-99D1-A629892EF2F6}" destId="{000FBEAA-AB6A-45C2-9EE4-5C794D4B8D1B}" srcOrd="5" destOrd="0" presId="urn:microsoft.com/office/officeart/2005/8/layout/vProcess5"/>
    <dgm:cxn modelId="{265282C8-6BB3-4AD3-9C50-AE0C31C0D630}" type="presParOf" srcId="{D3737F17-A937-A648-99D1-A629892EF2F6}" destId="{1ECFAFFF-295B-479A-9F15-D3BF6C6C1812}" srcOrd="6" destOrd="0" presId="urn:microsoft.com/office/officeart/2005/8/layout/vProcess5"/>
    <dgm:cxn modelId="{56B08750-BD49-45BD-B69A-83A8DBE2004C}" type="presParOf" srcId="{D3737F17-A937-A648-99D1-A629892EF2F6}" destId="{64E3F23D-437A-4067-8A52-45CF39777610}" srcOrd="7" destOrd="0" presId="urn:microsoft.com/office/officeart/2005/8/layout/vProcess5"/>
    <dgm:cxn modelId="{E2553EA1-43FD-4826-8B50-4502DE7E810B}" type="presParOf" srcId="{D3737F17-A937-A648-99D1-A629892EF2F6}" destId="{02F83E8A-AD9C-42AB-9ABF-656DE47E58D5}" srcOrd="8" destOrd="0" presId="urn:microsoft.com/office/officeart/2005/8/layout/vProcess5"/>
    <dgm:cxn modelId="{1C9098A2-2C41-4272-833C-36C33935DF6E}" type="presParOf" srcId="{D3737F17-A937-A648-99D1-A629892EF2F6}" destId="{6B218F2E-295B-45A2-A062-189AB785D503}" srcOrd="9" destOrd="0" presId="urn:microsoft.com/office/officeart/2005/8/layout/vProcess5"/>
    <dgm:cxn modelId="{7EE5CF09-B136-449A-84E1-E0D8ABDEBBF9}" type="presParOf" srcId="{D3737F17-A937-A648-99D1-A629892EF2F6}" destId="{5F71D63E-E4DF-41DA-BB2D-D7618972315A}" srcOrd="10" destOrd="0" presId="urn:microsoft.com/office/officeart/2005/8/layout/vProcess5"/>
    <dgm:cxn modelId="{6F435423-77E6-4AC5-AD17-E87FA5F5E08D}" type="presParOf" srcId="{D3737F17-A937-A648-99D1-A629892EF2F6}" destId="{03049B3B-E20B-447D-9B7C-902EB62FCE0D}" srcOrd="11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5EBB65-57B3-43A6-8467-60F2A9E2A473}" type="doc">
      <dgm:prSet loTypeId="urn:microsoft.com/office/officeart/2018/2/layout/Icon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500113-95AF-4E03-9868-3EBA6B12F6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Expand the model to cater to more categories.</a:t>
          </a:r>
        </a:p>
      </dgm:t>
    </dgm:pt>
    <dgm:pt modelId="{DACF552E-874D-4822-8399-BDA460374AC5}" type="parTrans" cxnId="{07181A90-8190-439F-A007-E949D709B9D7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1E8EBEC7-DD33-479F-95EE-84206051B3CE}" type="sibTrans" cxnId="{07181A90-8190-439F-A007-E949D709B9D7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7F7290A9-91E6-4850-9C2A-ADDDABD514E9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Incorporate image processing and pricing for better predictions.</a:t>
          </a:r>
        </a:p>
      </dgm:t>
    </dgm:pt>
    <dgm:pt modelId="{FCFE5470-2DC1-4778-90F8-E320198C0F9E}" type="parTrans" cxnId="{35661670-0994-478F-96BB-15712E5366E0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664AAFA7-2EBA-47CE-BDEF-CE505C2EFFD4}" type="sibTrans" cxnId="{35661670-0994-478F-96BB-15712E5366E0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44C4AA17-342A-434F-BE80-CCA9013C75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Conduct grid search or hyperparameter tuning to find the best parameters suited to our model. Can also ensemble best models.</a:t>
          </a:r>
        </a:p>
      </dgm:t>
    </dgm:pt>
    <dgm:pt modelId="{F8682BDA-D58A-405F-817A-42876BD6FF8F}" type="parTrans" cxnId="{92E30F2D-3A6A-48A1-B19C-50F40351DB40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07AB96A2-B267-49D1-ACA1-84424A8ECA5F}" type="sibTrans" cxnId="{92E30F2D-3A6A-48A1-B19C-50F40351DB40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6E2412A3-2055-4DEB-A786-FC11692CE1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Improve the model to predict other subcategories by implementing external data in our model.</a:t>
          </a:r>
        </a:p>
      </dgm:t>
    </dgm:pt>
    <dgm:pt modelId="{5B25F363-F455-4EB8-8C12-4FF1923D4D77}" type="parTrans" cxnId="{76FA816E-2664-4F6D-B834-70631EB2D6B5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21B4E231-D27A-470E-BE64-615AEDB3F937}" type="sibTrans" cxnId="{76FA816E-2664-4F6D-B834-70631EB2D6B5}">
      <dgm:prSet/>
      <dgm:spPr/>
      <dgm:t>
        <a:bodyPr/>
        <a:lstStyle/>
        <a:p>
          <a:endParaRPr lang="en-US">
            <a:latin typeface="Tw Cen MT" panose="020B0602020104020603" pitchFamily="34" charset="77"/>
            <a:cs typeface="Segoe UI" panose="020B0502040204020203" pitchFamily="34" charset="0"/>
          </a:endParaRPr>
        </a:p>
      </dgm:t>
    </dgm:pt>
    <dgm:pt modelId="{297DB4D6-4F90-415B-B086-6FB710BFC485}" type="pres">
      <dgm:prSet presAssocID="{035EBB65-57B3-43A6-8467-60F2A9E2A473}" presName="root" presStyleCnt="0">
        <dgm:presLayoutVars>
          <dgm:dir/>
          <dgm:resizeHandles val="exact"/>
        </dgm:presLayoutVars>
      </dgm:prSet>
      <dgm:spPr/>
    </dgm:pt>
    <dgm:pt modelId="{9CD5F352-2765-4946-9148-DA0E53A2E209}" type="pres">
      <dgm:prSet presAssocID="{46500113-95AF-4E03-9868-3EBA6B12F622}" presName="compNode" presStyleCnt="0"/>
      <dgm:spPr/>
    </dgm:pt>
    <dgm:pt modelId="{FD30D90A-1B6F-43F5-9F8C-22322DF9EDA9}" type="pres">
      <dgm:prSet presAssocID="{46500113-95AF-4E03-9868-3EBA6B12F622}" presName="iconRect" presStyleLbl="node1" presStyleIdx="0" presStyleCnt="4"/>
      <dgm:spPr>
        <a:noFill/>
      </dgm:spPr>
    </dgm:pt>
    <dgm:pt modelId="{CCC399C7-2B0A-4281-95B6-54F3EA0CF245}" type="pres">
      <dgm:prSet presAssocID="{46500113-95AF-4E03-9868-3EBA6B12F622}" presName="spaceRect" presStyleCnt="0"/>
      <dgm:spPr/>
    </dgm:pt>
    <dgm:pt modelId="{AC50E106-B70E-4901-AE0C-AB5F87530951}" type="pres">
      <dgm:prSet presAssocID="{46500113-95AF-4E03-9868-3EBA6B12F622}" presName="textRect" presStyleLbl="revTx" presStyleIdx="0" presStyleCnt="4">
        <dgm:presLayoutVars>
          <dgm:chMax val="1"/>
          <dgm:chPref val="1"/>
        </dgm:presLayoutVars>
      </dgm:prSet>
      <dgm:spPr/>
    </dgm:pt>
    <dgm:pt modelId="{3C16C87A-07F2-460A-9D00-E383DF834764}" type="pres">
      <dgm:prSet presAssocID="{1E8EBEC7-DD33-479F-95EE-84206051B3CE}" presName="sibTrans" presStyleCnt="0"/>
      <dgm:spPr/>
    </dgm:pt>
    <dgm:pt modelId="{80588C29-65F9-417B-9C9A-75B4C2D86BE5}" type="pres">
      <dgm:prSet presAssocID="{44C4AA17-342A-434F-BE80-CCA9013C7518}" presName="compNode" presStyleCnt="0"/>
      <dgm:spPr/>
    </dgm:pt>
    <dgm:pt modelId="{91843324-4FEB-4EDB-9464-BC229FF8CB64}" type="pres">
      <dgm:prSet presAssocID="{44C4AA17-342A-434F-BE80-CCA9013C7518}" presName="iconRect" presStyleLbl="node1" presStyleIdx="1" presStyleCnt="4"/>
      <dgm:spPr>
        <a:noFill/>
      </dgm:spPr>
    </dgm:pt>
    <dgm:pt modelId="{9B1DF64C-B048-49BA-916F-D8AB8103D520}" type="pres">
      <dgm:prSet presAssocID="{44C4AA17-342A-434F-BE80-CCA9013C7518}" presName="spaceRect" presStyleCnt="0"/>
      <dgm:spPr/>
    </dgm:pt>
    <dgm:pt modelId="{58A2CEC7-1E5B-4AB0-9332-5E47C9D4AE1E}" type="pres">
      <dgm:prSet presAssocID="{44C4AA17-342A-434F-BE80-CCA9013C7518}" presName="textRect" presStyleLbl="revTx" presStyleIdx="1" presStyleCnt="4" custScaleX="138963">
        <dgm:presLayoutVars>
          <dgm:chMax val="1"/>
          <dgm:chPref val="1"/>
        </dgm:presLayoutVars>
      </dgm:prSet>
      <dgm:spPr/>
    </dgm:pt>
    <dgm:pt modelId="{91856D41-E7AE-43B2-AFEF-C2BA6E535CB9}" type="pres">
      <dgm:prSet presAssocID="{07AB96A2-B267-49D1-ACA1-84424A8ECA5F}" presName="sibTrans" presStyleCnt="0"/>
      <dgm:spPr/>
    </dgm:pt>
    <dgm:pt modelId="{E7D63BF1-26B5-4A17-B40F-CA0819C6B834}" type="pres">
      <dgm:prSet presAssocID="{7F7290A9-91E6-4850-9C2A-ADDDABD514E9}" presName="compNode" presStyleCnt="0"/>
      <dgm:spPr/>
    </dgm:pt>
    <dgm:pt modelId="{C6F921E7-48FC-4AD2-B15D-EAE42B3BF65F}" type="pres">
      <dgm:prSet presAssocID="{7F7290A9-91E6-4850-9C2A-ADDDABD514E9}" presName="iconRect" presStyleLbl="node1" presStyleIdx="2" presStyleCnt="4"/>
      <dgm:spPr>
        <a:noFill/>
      </dgm:spPr>
    </dgm:pt>
    <dgm:pt modelId="{935B799F-A964-429F-905B-D53027E1038D}" type="pres">
      <dgm:prSet presAssocID="{7F7290A9-91E6-4850-9C2A-ADDDABD514E9}" presName="spaceRect" presStyleCnt="0"/>
      <dgm:spPr/>
    </dgm:pt>
    <dgm:pt modelId="{0BB2D745-EC46-4894-8D90-2C72D9E006AA}" type="pres">
      <dgm:prSet presAssocID="{7F7290A9-91E6-4850-9C2A-ADDDABD514E9}" presName="textRect" presStyleLbl="revTx" presStyleIdx="2" presStyleCnt="4" custLinFactNeighborX="-7628" custLinFactNeighborY="1647">
        <dgm:presLayoutVars>
          <dgm:chMax val="1"/>
          <dgm:chPref val="1"/>
        </dgm:presLayoutVars>
      </dgm:prSet>
      <dgm:spPr/>
    </dgm:pt>
    <dgm:pt modelId="{DF5B75A3-3A36-4B00-B92F-29A375558671}" type="pres">
      <dgm:prSet presAssocID="{664AAFA7-2EBA-47CE-BDEF-CE505C2EFFD4}" presName="sibTrans" presStyleCnt="0"/>
      <dgm:spPr/>
    </dgm:pt>
    <dgm:pt modelId="{788456FC-5D46-4101-917E-189EE7E6F3DF}" type="pres">
      <dgm:prSet presAssocID="{6E2412A3-2055-4DEB-A786-FC11692CE12D}" presName="compNode" presStyleCnt="0"/>
      <dgm:spPr/>
    </dgm:pt>
    <dgm:pt modelId="{3141E404-7C57-4491-91F2-2250436E0A44}" type="pres">
      <dgm:prSet presAssocID="{6E2412A3-2055-4DEB-A786-FC11692CE12D}" presName="iconRect" presStyleLbl="node1" presStyleIdx="3" presStyleCnt="4"/>
      <dgm:spPr>
        <a:noFill/>
      </dgm:spPr>
    </dgm:pt>
    <dgm:pt modelId="{125042FC-9D3A-4D0B-8AEE-A1707A1E8273}" type="pres">
      <dgm:prSet presAssocID="{6E2412A3-2055-4DEB-A786-FC11692CE12D}" presName="spaceRect" presStyleCnt="0"/>
      <dgm:spPr/>
    </dgm:pt>
    <dgm:pt modelId="{0936F356-CA72-4CE4-9AEE-5E6466D63D5D}" type="pres">
      <dgm:prSet presAssocID="{6E2412A3-2055-4DEB-A786-FC11692CE12D}" presName="textRect" presStyleLbl="revTx" presStyleIdx="3" presStyleCnt="4" custLinFactNeighborX="-5807" custLinFactNeighborY="1647">
        <dgm:presLayoutVars>
          <dgm:chMax val="1"/>
          <dgm:chPref val="1"/>
        </dgm:presLayoutVars>
      </dgm:prSet>
      <dgm:spPr/>
    </dgm:pt>
  </dgm:ptLst>
  <dgm:cxnLst>
    <dgm:cxn modelId="{7A444B0E-2D9B-4A4E-9BFD-804A6F45B3FB}" type="presOf" srcId="{035EBB65-57B3-43A6-8467-60F2A9E2A473}" destId="{297DB4D6-4F90-415B-B086-6FB710BFC485}" srcOrd="0" destOrd="0" presId="urn:microsoft.com/office/officeart/2018/2/layout/IconLabelList"/>
    <dgm:cxn modelId="{7C98051C-188B-4C25-9364-8F41419FDAF3}" type="presOf" srcId="{44C4AA17-342A-434F-BE80-CCA9013C7518}" destId="{58A2CEC7-1E5B-4AB0-9332-5E47C9D4AE1E}" srcOrd="0" destOrd="0" presId="urn:microsoft.com/office/officeart/2018/2/layout/IconLabelList"/>
    <dgm:cxn modelId="{92E30F2D-3A6A-48A1-B19C-50F40351DB40}" srcId="{035EBB65-57B3-43A6-8467-60F2A9E2A473}" destId="{44C4AA17-342A-434F-BE80-CCA9013C7518}" srcOrd="1" destOrd="0" parTransId="{F8682BDA-D58A-405F-817A-42876BD6FF8F}" sibTransId="{07AB96A2-B267-49D1-ACA1-84424A8ECA5F}"/>
    <dgm:cxn modelId="{76FA816E-2664-4F6D-B834-70631EB2D6B5}" srcId="{035EBB65-57B3-43A6-8467-60F2A9E2A473}" destId="{6E2412A3-2055-4DEB-A786-FC11692CE12D}" srcOrd="3" destOrd="0" parTransId="{5B25F363-F455-4EB8-8C12-4FF1923D4D77}" sibTransId="{21B4E231-D27A-470E-BE64-615AEDB3F937}"/>
    <dgm:cxn modelId="{35661670-0994-478F-96BB-15712E5366E0}" srcId="{035EBB65-57B3-43A6-8467-60F2A9E2A473}" destId="{7F7290A9-91E6-4850-9C2A-ADDDABD514E9}" srcOrd="2" destOrd="0" parTransId="{FCFE5470-2DC1-4778-90F8-E320198C0F9E}" sibTransId="{664AAFA7-2EBA-47CE-BDEF-CE505C2EFFD4}"/>
    <dgm:cxn modelId="{4CF60955-5480-4CA0-8388-384B3BF3991C}" type="presOf" srcId="{6E2412A3-2055-4DEB-A786-FC11692CE12D}" destId="{0936F356-CA72-4CE4-9AEE-5E6466D63D5D}" srcOrd="0" destOrd="0" presId="urn:microsoft.com/office/officeart/2018/2/layout/IconLabelList"/>
    <dgm:cxn modelId="{940E3A8B-2FF7-420B-98FB-8EC8871F9BD3}" type="presOf" srcId="{7F7290A9-91E6-4850-9C2A-ADDDABD514E9}" destId="{0BB2D745-EC46-4894-8D90-2C72D9E006AA}" srcOrd="0" destOrd="0" presId="urn:microsoft.com/office/officeart/2018/2/layout/IconLabelList"/>
    <dgm:cxn modelId="{07181A90-8190-439F-A007-E949D709B9D7}" srcId="{035EBB65-57B3-43A6-8467-60F2A9E2A473}" destId="{46500113-95AF-4E03-9868-3EBA6B12F622}" srcOrd="0" destOrd="0" parTransId="{DACF552E-874D-4822-8399-BDA460374AC5}" sibTransId="{1E8EBEC7-DD33-479F-95EE-84206051B3CE}"/>
    <dgm:cxn modelId="{6FE9BDED-9DB1-4FAA-A5BB-D726344C0729}" type="presOf" srcId="{46500113-95AF-4E03-9868-3EBA6B12F622}" destId="{AC50E106-B70E-4901-AE0C-AB5F87530951}" srcOrd="0" destOrd="0" presId="urn:microsoft.com/office/officeart/2018/2/layout/IconLabelList"/>
    <dgm:cxn modelId="{D7C2404F-8548-4DB5-870A-1DEAF8293490}" type="presParOf" srcId="{297DB4D6-4F90-415B-B086-6FB710BFC485}" destId="{9CD5F352-2765-4946-9148-DA0E53A2E209}" srcOrd="0" destOrd="0" presId="urn:microsoft.com/office/officeart/2018/2/layout/IconLabelList"/>
    <dgm:cxn modelId="{29D83B6E-B168-4E22-814B-B05863014099}" type="presParOf" srcId="{9CD5F352-2765-4946-9148-DA0E53A2E209}" destId="{FD30D90A-1B6F-43F5-9F8C-22322DF9EDA9}" srcOrd="0" destOrd="0" presId="urn:microsoft.com/office/officeart/2018/2/layout/IconLabelList"/>
    <dgm:cxn modelId="{2BFF8CAE-0ABE-4329-928A-2C8DCD8F73CC}" type="presParOf" srcId="{9CD5F352-2765-4946-9148-DA0E53A2E209}" destId="{CCC399C7-2B0A-4281-95B6-54F3EA0CF245}" srcOrd="1" destOrd="0" presId="urn:microsoft.com/office/officeart/2018/2/layout/IconLabelList"/>
    <dgm:cxn modelId="{4F73289F-3F80-4C14-979C-E2129EB9E1A1}" type="presParOf" srcId="{9CD5F352-2765-4946-9148-DA0E53A2E209}" destId="{AC50E106-B70E-4901-AE0C-AB5F87530951}" srcOrd="2" destOrd="0" presId="urn:microsoft.com/office/officeart/2018/2/layout/IconLabelList"/>
    <dgm:cxn modelId="{B8525137-1072-475A-B361-2784BE34CF58}" type="presParOf" srcId="{297DB4D6-4F90-415B-B086-6FB710BFC485}" destId="{3C16C87A-07F2-460A-9D00-E383DF834764}" srcOrd="1" destOrd="0" presId="urn:microsoft.com/office/officeart/2018/2/layout/IconLabelList"/>
    <dgm:cxn modelId="{F13B4BB2-6898-423F-B8BD-48DE1630D064}" type="presParOf" srcId="{297DB4D6-4F90-415B-B086-6FB710BFC485}" destId="{80588C29-65F9-417B-9C9A-75B4C2D86BE5}" srcOrd="2" destOrd="0" presId="urn:microsoft.com/office/officeart/2018/2/layout/IconLabelList"/>
    <dgm:cxn modelId="{66E17FDD-427E-43ED-B2B4-4C91B352902F}" type="presParOf" srcId="{80588C29-65F9-417B-9C9A-75B4C2D86BE5}" destId="{91843324-4FEB-4EDB-9464-BC229FF8CB64}" srcOrd="0" destOrd="0" presId="urn:microsoft.com/office/officeart/2018/2/layout/IconLabelList"/>
    <dgm:cxn modelId="{CE50E7DD-DA38-4D6B-82D6-8257050FB220}" type="presParOf" srcId="{80588C29-65F9-417B-9C9A-75B4C2D86BE5}" destId="{9B1DF64C-B048-49BA-916F-D8AB8103D520}" srcOrd="1" destOrd="0" presId="urn:microsoft.com/office/officeart/2018/2/layout/IconLabelList"/>
    <dgm:cxn modelId="{B4C722E6-7973-4C85-AAAC-4210547C42C3}" type="presParOf" srcId="{80588C29-65F9-417B-9C9A-75B4C2D86BE5}" destId="{58A2CEC7-1E5B-4AB0-9332-5E47C9D4AE1E}" srcOrd="2" destOrd="0" presId="urn:microsoft.com/office/officeart/2018/2/layout/IconLabelList"/>
    <dgm:cxn modelId="{51F8C27C-2A64-46E1-AA80-4937C3A64DE9}" type="presParOf" srcId="{297DB4D6-4F90-415B-B086-6FB710BFC485}" destId="{91856D41-E7AE-43B2-AFEF-C2BA6E535CB9}" srcOrd="3" destOrd="0" presId="urn:microsoft.com/office/officeart/2018/2/layout/IconLabelList"/>
    <dgm:cxn modelId="{D412A316-8489-479E-A162-87F7307C1FF8}" type="presParOf" srcId="{297DB4D6-4F90-415B-B086-6FB710BFC485}" destId="{E7D63BF1-26B5-4A17-B40F-CA0819C6B834}" srcOrd="4" destOrd="0" presId="urn:microsoft.com/office/officeart/2018/2/layout/IconLabelList"/>
    <dgm:cxn modelId="{64DD3222-E160-4033-9FC6-FB88F50AF7D1}" type="presParOf" srcId="{E7D63BF1-26B5-4A17-B40F-CA0819C6B834}" destId="{C6F921E7-48FC-4AD2-B15D-EAE42B3BF65F}" srcOrd="0" destOrd="0" presId="urn:microsoft.com/office/officeart/2018/2/layout/IconLabelList"/>
    <dgm:cxn modelId="{5ABDB4CB-E56B-4E5D-9B0C-69FD1AA31D72}" type="presParOf" srcId="{E7D63BF1-26B5-4A17-B40F-CA0819C6B834}" destId="{935B799F-A964-429F-905B-D53027E1038D}" srcOrd="1" destOrd="0" presId="urn:microsoft.com/office/officeart/2018/2/layout/IconLabelList"/>
    <dgm:cxn modelId="{42600451-EF95-45E4-9CA0-9309C96F82CA}" type="presParOf" srcId="{E7D63BF1-26B5-4A17-B40F-CA0819C6B834}" destId="{0BB2D745-EC46-4894-8D90-2C72D9E006AA}" srcOrd="2" destOrd="0" presId="urn:microsoft.com/office/officeart/2018/2/layout/IconLabelList"/>
    <dgm:cxn modelId="{66B443E8-9570-4ABB-9498-F2BE23532147}" type="presParOf" srcId="{297DB4D6-4F90-415B-B086-6FB710BFC485}" destId="{DF5B75A3-3A36-4B00-B92F-29A375558671}" srcOrd="5" destOrd="0" presId="urn:microsoft.com/office/officeart/2018/2/layout/IconLabelList"/>
    <dgm:cxn modelId="{4ECA5CBA-03DA-4073-ACD8-BF60BDFE8451}" type="presParOf" srcId="{297DB4D6-4F90-415B-B086-6FB710BFC485}" destId="{788456FC-5D46-4101-917E-189EE7E6F3DF}" srcOrd="6" destOrd="0" presId="urn:microsoft.com/office/officeart/2018/2/layout/IconLabelList"/>
    <dgm:cxn modelId="{AE70A884-EC63-410B-AD64-2174D187E55B}" type="presParOf" srcId="{788456FC-5D46-4101-917E-189EE7E6F3DF}" destId="{3141E404-7C57-4491-91F2-2250436E0A44}" srcOrd="0" destOrd="0" presId="urn:microsoft.com/office/officeart/2018/2/layout/IconLabelList"/>
    <dgm:cxn modelId="{EEB0828B-AD0F-417E-A031-C1E4D7A1972F}" type="presParOf" srcId="{788456FC-5D46-4101-917E-189EE7E6F3DF}" destId="{125042FC-9D3A-4D0B-8AEE-A1707A1E8273}" srcOrd="1" destOrd="0" presId="urn:microsoft.com/office/officeart/2018/2/layout/IconLabelList"/>
    <dgm:cxn modelId="{08EC8507-245C-496C-AD71-49D217BDD3D6}" type="presParOf" srcId="{788456FC-5D46-4101-917E-189EE7E6F3DF}" destId="{0936F356-CA72-4CE4-9AEE-5E6466D63D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78C45-D635-4527-A147-3BC65F22BB68}">
      <dsp:nvSpPr>
        <dsp:cNvPr id="0" name=""/>
        <dsp:cNvSpPr/>
      </dsp:nvSpPr>
      <dsp:spPr>
        <a:xfrm>
          <a:off x="316842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371A9-4879-4424-8C4C-211FF1918D18}">
      <dsp:nvSpPr>
        <dsp:cNvPr id="0" name=""/>
        <dsp:cNvSpPr/>
      </dsp:nvSpPr>
      <dsp:spPr>
        <a:xfrm>
          <a:off x="525248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3494A-3F94-422A-B323-BBDC7F3535F0}">
      <dsp:nvSpPr>
        <dsp:cNvPr id="0" name=""/>
        <dsp:cNvSpPr/>
      </dsp:nvSpPr>
      <dsp:spPr>
        <a:xfrm>
          <a:off x="4232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About client</a:t>
          </a:r>
        </a:p>
      </dsp:txBody>
      <dsp:txXfrm>
        <a:off x="4232" y="2401837"/>
        <a:ext cx="1603125" cy="641250"/>
      </dsp:txXfrm>
    </dsp:sp>
    <dsp:sp modelId="{46C2011D-9F1C-4E5D-A446-A7F48630EC12}">
      <dsp:nvSpPr>
        <dsp:cNvPr id="0" name=""/>
        <dsp:cNvSpPr/>
      </dsp:nvSpPr>
      <dsp:spPr>
        <a:xfrm>
          <a:off x="2200514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C6C42-B592-42BA-B0EB-A4923DC16AC1}">
      <dsp:nvSpPr>
        <dsp:cNvPr id="0" name=""/>
        <dsp:cNvSpPr/>
      </dsp:nvSpPr>
      <dsp:spPr>
        <a:xfrm>
          <a:off x="2408920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A35A0-5387-41F7-A8CD-DA637E42D5AA}">
      <dsp:nvSpPr>
        <dsp:cNvPr id="0" name=""/>
        <dsp:cNvSpPr/>
      </dsp:nvSpPr>
      <dsp:spPr>
        <a:xfrm>
          <a:off x="1887904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Business Problem</a:t>
          </a:r>
        </a:p>
      </dsp:txBody>
      <dsp:txXfrm>
        <a:off x="1887904" y="2401837"/>
        <a:ext cx="1603125" cy="641250"/>
      </dsp:txXfrm>
    </dsp:sp>
    <dsp:sp modelId="{8E62BAEC-E32B-4708-93E4-F3A1174B1DB4}">
      <dsp:nvSpPr>
        <dsp:cNvPr id="0" name=""/>
        <dsp:cNvSpPr/>
      </dsp:nvSpPr>
      <dsp:spPr>
        <a:xfrm>
          <a:off x="4084185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A30C8-72E3-457A-B66F-CA0786B6F415}">
      <dsp:nvSpPr>
        <dsp:cNvPr id="0" name=""/>
        <dsp:cNvSpPr/>
      </dsp:nvSpPr>
      <dsp:spPr>
        <a:xfrm>
          <a:off x="4292592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5A77-1036-40B5-B268-A8C3DC4BA55A}">
      <dsp:nvSpPr>
        <dsp:cNvPr id="0" name=""/>
        <dsp:cNvSpPr/>
      </dsp:nvSpPr>
      <dsp:spPr>
        <a:xfrm>
          <a:off x="3771576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Executive Summary</a:t>
          </a:r>
        </a:p>
      </dsp:txBody>
      <dsp:txXfrm>
        <a:off x="3771576" y="2401837"/>
        <a:ext cx="1603125" cy="641250"/>
      </dsp:txXfrm>
    </dsp:sp>
    <dsp:sp modelId="{CB1716DE-0280-4F11-868A-E581FCBE6924}">
      <dsp:nvSpPr>
        <dsp:cNvPr id="0" name=""/>
        <dsp:cNvSpPr/>
      </dsp:nvSpPr>
      <dsp:spPr>
        <a:xfrm>
          <a:off x="5967857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7DB4-E438-4AEF-BDB2-43797BCFFF5E}">
      <dsp:nvSpPr>
        <dsp:cNvPr id="0" name=""/>
        <dsp:cNvSpPr/>
      </dsp:nvSpPr>
      <dsp:spPr>
        <a:xfrm>
          <a:off x="6176264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B09EB-7710-4F59-99BD-64074CC6FBE5}">
      <dsp:nvSpPr>
        <dsp:cNvPr id="0" name=""/>
        <dsp:cNvSpPr/>
      </dsp:nvSpPr>
      <dsp:spPr>
        <a:xfrm>
          <a:off x="5655248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Scope &amp; Methodology</a:t>
          </a:r>
        </a:p>
      </dsp:txBody>
      <dsp:txXfrm>
        <a:off x="5655248" y="2401837"/>
        <a:ext cx="1603125" cy="641250"/>
      </dsp:txXfrm>
    </dsp:sp>
    <dsp:sp modelId="{7F948EAB-5611-4CBC-A733-2C8811070462}">
      <dsp:nvSpPr>
        <dsp:cNvPr id="0" name=""/>
        <dsp:cNvSpPr/>
      </dsp:nvSpPr>
      <dsp:spPr>
        <a:xfrm>
          <a:off x="7851529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34CF2-3D43-4DC9-84CB-7B22BE37C937}">
      <dsp:nvSpPr>
        <dsp:cNvPr id="0" name=""/>
        <dsp:cNvSpPr/>
      </dsp:nvSpPr>
      <dsp:spPr>
        <a:xfrm>
          <a:off x="8059935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5D245-45D4-4650-A445-46D85EAC4C61}">
      <dsp:nvSpPr>
        <dsp:cNvPr id="0" name=""/>
        <dsp:cNvSpPr/>
      </dsp:nvSpPr>
      <dsp:spPr>
        <a:xfrm>
          <a:off x="7538920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Modelling</a:t>
          </a:r>
        </a:p>
      </dsp:txBody>
      <dsp:txXfrm>
        <a:off x="7538920" y="2401837"/>
        <a:ext cx="1603125" cy="641250"/>
      </dsp:txXfrm>
    </dsp:sp>
    <dsp:sp modelId="{04D2C773-7F4B-4E14-ACCF-752BD0E20107}">
      <dsp:nvSpPr>
        <dsp:cNvPr id="0" name=""/>
        <dsp:cNvSpPr/>
      </dsp:nvSpPr>
      <dsp:spPr>
        <a:xfrm>
          <a:off x="9735201" y="1119337"/>
          <a:ext cx="977906" cy="97790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816BC-58FE-49E0-8B83-F84E02B761D1}">
      <dsp:nvSpPr>
        <dsp:cNvPr id="0" name=""/>
        <dsp:cNvSpPr/>
      </dsp:nvSpPr>
      <dsp:spPr>
        <a:xfrm>
          <a:off x="9943607" y="1327743"/>
          <a:ext cx="561093" cy="56109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76FF8-43EC-49A0-8888-DF6F0B3B9743}">
      <dsp:nvSpPr>
        <dsp:cNvPr id="0" name=""/>
        <dsp:cNvSpPr/>
      </dsp:nvSpPr>
      <dsp:spPr>
        <a:xfrm>
          <a:off x="9422592" y="2401837"/>
          <a:ext cx="1603125" cy="641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>
              <a:latin typeface="Segoe UI" panose="020B0502040204020203" pitchFamily="34" charset="0"/>
              <a:cs typeface="Segoe UI" panose="020B0502040204020203" pitchFamily="34" charset="0"/>
            </a:rPr>
            <a:t>Conclusions &amp; RECOMMENDATIONS</a:t>
          </a:r>
        </a:p>
      </dsp:txBody>
      <dsp:txXfrm>
        <a:off x="9422592" y="2401837"/>
        <a:ext cx="1603125" cy="64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EFC89-E603-43A1-B411-B775771C31A7}">
      <dsp:nvSpPr>
        <dsp:cNvPr id="0" name=""/>
        <dsp:cNvSpPr/>
      </dsp:nvSpPr>
      <dsp:spPr>
        <a:xfrm>
          <a:off x="0" y="0"/>
          <a:ext cx="8823960" cy="1013736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/>
              </a:solidFill>
              <a:latin typeface="Tw Cen MT" panose="020B0502020104020203"/>
            </a:rPr>
            <a:t>Attained model accuracy of 95% using linear SVC</a:t>
          </a:r>
          <a:endParaRPr lang="en-US" sz="2400" kern="1200">
            <a:solidFill>
              <a:schemeClr val="tx2"/>
            </a:solidFill>
          </a:endParaRPr>
        </a:p>
      </dsp:txBody>
      <dsp:txXfrm>
        <a:off x="29691" y="29691"/>
        <a:ext cx="7644398" cy="954354"/>
      </dsp:txXfrm>
    </dsp:sp>
    <dsp:sp modelId="{31519A5D-9248-4956-AD2C-E4627C8A4CD1}">
      <dsp:nvSpPr>
        <dsp:cNvPr id="0" name=""/>
        <dsp:cNvSpPr/>
      </dsp:nvSpPr>
      <dsp:spPr>
        <a:xfrm>
          <a:off x="739006" y="1198052"/>
          <a:ext cx="8823960" cy="1013736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  <a:latin typeface="Tw Cen MT" panose="020B0502020104020203"/>
            </a:rPr>
            <a:t>Correctly classified ~6% ads in general category related to ‘cars + trucks’ and ‘beauty + health’ categories.</a:t>
          </a:r>
        </a:p>
      </dsp:txBody>
      <dsp:txXfrm>
        <a:off x="768697" y="1227743"/>
        <a:ext cx="7366642" cy="954354"/>
      </dsp:txXfrm>
    </dsp:sp>
    <dsp:sp modelId="{CEA01939-3C51-4931-8DF2-C0684C468E5E}">
      <dsp:nvSpPr>
        <dsp:cNvPr id="0" name=""/>
        <dsp:cNvSpPr/>
      </dsp:nvSpPr>
      <dsp:spPr>
        <a:xfrm>
          <a:off x="1466983" y="2396105"/>
          <a:ext cx="8823960" cy="1013736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/>
              </a:solidFill>
              <a:latin typeface="Tw Cen MT" panose="020B0502020104020203"/>
            </a:rPr>
            <a:t>Our model saves the manual work of tagging the ads by craigslist</a:t>
          </a:r>
          <a:endParaRPr lang="en-US" sz="2400" kern="1200">
            <a:solidFill>
              <a:schemeClr val="tx2"/>
            </a:solidFill>
          </a:endParaRPr>
        </a:p>
      </dsp:txBody>
      <dsp:txXfrm>
        <a:off x="1496674" y="2425796"/>
        <a:ext cx="7377672" cy="954354"/>
      </dsp:txXfrm>
    </dsp:sp>
    <dsp:sp modelId="{00F0052E-28EE-4C50-AA3B-65D42C76208C}">
      <dsp:nvSpPr>
        <dsp:cNvPr id="0" name=""/>
        <dsp:cNvSpPr/>
      </dsp:nvSpPr>
      <dsp:spPr>
        <a:xfrm>
          <a:off x="2205989" y="3594158"/>
          <a:ext cx="8823960" cy="1013736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/>
              </a:solidFill>
              <a:latin typeface="Tw Cen MT" panose="020B0502020104020203"/>
            </a:rPr>
            <a:t>Since, we cater to our customers, they don’t switch to other platforms to post their ads.</a:t>
          </a:r>
        </a:p>
      </dsp:txBody>
      <dsp:txXfrm>
        <a:off x="2235680" y="3623849"/>
        <a:ext cx="7366642" cy="954354"/>
      </dsp:txXfrm>
    </dsp:sp>
    <dsp:sp modelId="{000FBEAA-AB6A-45C2-9EE4-5C794D4B8D1B}">
      <dsp:nvSpPr>
        <dsp:cNvPr id="0" name=""/>
        <dsp:cNvSpPr/>
      </dsp:nvSpPr>
      <dsp:spPr>
        <a:xfrm>
          <a:off x="8165031" y="776430"/>
          <a:ext cx="658928" cy="658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313290" y="776430"/>
        <a:ext cx="362410" cy="495843"/>
      </dsp:txXfrm>
    </dsp:sp>
    <dsp:sp modelId="{1ECFAFFF-295B-479A-9F15-D3BF6C6C1812}">
      <dsp:nvSpPr>
        <dsp:cNvPr id="0" name=""/>
        <dsp:cNvSpPr/>
      </dsp:nvSpPr>
      <dsp:spPr>
        <a:xfrm>
          <a:off x="8904037" y="1974483"/>
          <a:ext cx="658928" cy="658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052296" y="1974483"/>
        <a:ext cx="362410" cy="495843"/>
      </dsp:txXfrm>
    </dsp:sp>
    <dsp:sp modelId="{64E3F23D-437A-4067-8A52-45CF39777610}">
      <dsp:nvSpPr>
        <dsp:cNvPr id="0" name=""/>
        <dsp:cNvSpPr/>
      </dsp:nvSpPr>
      <dsp:spPr>
        <a:xfrm>
          <a:off x="9632014" y="3172535"/>
          <a:ext cx="658928" cy="65892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780273" y="3172535"/>
        <a:ext cx="362410" cy="495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0D90A-1B6F-43F5-9F8C-22322DF9EDA9}">
      <dsp:nvSpPr>
        <dsp:cNvPr id="0" name=""/>
        <dsp:cNvSpPr/>
      </dsp:nvSpPr>
      <dsp:spPr>
        <a:xfrm>
          <a:off x="957205" y="845503"/>
          <a:ext cx="939791" cy="939791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50E106-B70E-4901-AE0C-AB5F87530951}">
      <dsp:nvSpPr>
        <dsp:cNvPr id="0" name=""/>
        <dsp:cNvSpPr/>
      </dsp:nvSpPr>
      <dsp:spPr>
        <a:xfrm>
          <a:off x="382888" y="2245163"/>
          <a:ext cx="2088425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Expand the model to cater to more categories.</a:t>
          </a:r>
        </a:p>
      </dsp:txBody>
      <dsp:txXfrm>
        <a:off x="382888" y="2245163"/>
        <a:ext cx="2088425" cy="1665000"/>
      </dsp:txXfrm>
    </dsp:sp>
    <dsp:sp modelId="{91843324-4FEB-4EDB-9464-BC229FF8CB64}">
      <dsp:nvSpPr>
        <dsp:cNvPr id="0" name=""/>
        <dsp:cNvSpPr/>
      </dsp:nvSpPr>
      <dsp:spPr>
        <a:xfrm>
          <a:off x="3817961" y="845503"/>
          <a:ext cx="939791" cy="939791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A2CEC7-1E5B-4AB0-9332-5E47C9D4AE1E}">
      <dsp:nvSpPr>
        <dsp:cNvPr id="0" name=""/>
        <dsp:cNvSpPr/>
      </dsp:nvSpPr>
      <dsp:spPr>
        <a:xfrm>
          <a:off x="2836788" y="2245163"/>
          <a:ext cx="2902138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Conduct grid search or hyperparameter tuning to find the best parameters suited to our model. Can also ensemble best models.</a:t>
          </a:r>
        </a:p>
      </dsp:txBody>
      <dsp:txXfrm>
        <a:off x="2836788" y="2245163"/>
        <a:ext cx="2902138" cy="1665000"/>
      </dsp:txXfrm>
    </dsp:sp>
    <dsp:sp modelId="{C6F921E7-48FC-4AD2-B15D-EAE42B3BF65F}">
      <dsp:nvSpPr>
        <dsp:cNvPr id="0" name=""/>
        <dsp:cNvSpPr/>
      </dsp:nvSpPr>
      <dsp:spPr>
        <a:xfrm>
          <a:off x="6678718" y="845503"/>
          <a:ext cx="939791" cy="939791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B2D745-EC46-4894-8D90-2C72D9E006AA}">
      <dsp:nvSpPr>
        <dsp:cNvPr id="0" name=""/>
        <dsp:cNvSpPr/>
      </dsp:nvSpPr>
      <dsp:spPr>
        <a:xfrm>
          <a:off x="5945096" y="2272585"/>
          <a:ext cx="2088425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Incorporate image processing and pricing for better predictions.</a:t>
          </a:r>
        </a:p>
      </dsp:txBody>
      <dsp:txXfrm>
        <a:off x="5945096" y="2272585"/>
        <a:ext cx="2088425" cy="1665000"/>
      </dsp:txXfrm>
    </dsp:sp>
    <dsp:sp modelId="{3141E404-7C57-4491-91F2-2250436E0A44}">
      <dsp:nvSpPr>
        <dsp:cNvPr id="0" name=""/>
        <dsp:cNvSpPr/>
      </dsp:nvSpPr>
      <dsp:spPr>
        <a:xfrm>
          <a:off x="9132618" y="845503"/>
          <a:ext cx="939791" cy="939791"/>
        </a:xfrm>
        <a:prstGeom prst="rect">
          <a:avLst/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36F356-CA72-4CE4-9AEE-5E6466D63D5D}">
      <dsp:nvSpPr>
        <dsp:cNvPr id="0" name=""/>
        <dsp:cNvSpPr/>
      </dsp:nvSpPr>
      <dsp:spPr>
        <a:xfrm>
          <a:off x="8437026" y="2272585"/>
          <a:ext cx="2088425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rPr>
            <a:t>Improve the model to predict other subcategories by implementing external data in our model.</a:t>
          </a:r>
        </a:p>
      </dsp:txBody>
      <dsp:txXfrm>
        <a:off x="8437026" y="2272585"/>
        <a:ext cx="2088425" cy="16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7B6E2-C33E-EA47-AADF-CDD827E2BB8A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81874-F248-BF4B-A87B-B2BC5632E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2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1874-F248-BF4B-A87B-B2BC5632E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4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0DD52-94C7-418B-9B8A-569225E0E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2, 4, 6 : Outcomes: Stronger Vendor Relationships, Increase size of wallet of long-term vendors, </a:t>
            </a:r>
          </a:p>
          <a:p>
            <a:endParaRPr lang="en-US"/>
          </a:p>
          <a:p>
            <a:r>
              <a:rPr lang="en-US"/>
              <a:t>1, 3,5:  Outcomes: Simpler Processes, Increase in Spend Visibility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1874-F248-BF4B-A87B-B2BC5632E7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5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6C44-B6B5-92B5-740C-DE80D69AE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2E736-D21C-EF7A-8D4C-49FB83F99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A4D78-AE12-3AA1-7F92-32B87A7F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77931-7345-944E-B48A-D0BFC5A7256C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96B0-0D3C-8E2F-A0D3-878FFA53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B13FB-AFDB-F8FE-A5D0-2607D1CF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59556-632F-7045-9960-76B74AE65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62A2-8794-9A8A-16B5-754B67B8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CCDEA-4FA9-F486-5A86-1AA82660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EDEF0-B9D2-46CB-C2BC-6C63E382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184EC-3089-D01E-07CE-6A5EF1F5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38C8-BD48-CD8D-CE20-7DF9D7EB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8070-55C4-42AC-9292-F96FF16748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5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AE47E-5EEB-519B-F54B-04F55F8F9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55EBD-808D-015A-90A7-767517C0C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1FFC-ECB8-F1E2-A8A9-463A6F50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E1743-17FC-8B60-13CD-A446EFBF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41B2-5399-11DC-2C78-BB9BB99D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DF3B2-54DC-4C17-9047-3417396184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1860F333-5A1D-DEEE-7BEC-76A95C059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045" y="6595059"/>
            <a:ext cx="431691" cy="242826"/>
          </a:xfrm>
          <a:prstGeom prst="rect">
            <a:avLst/>
          </a:prstGeom>
        </p:spPr>
      </p:pic>
      <p:pic>
        <p:nvPicPr>
          <p:cNvPr id="8" name="Picture 2" descr="Crafted Business Insurance. Affordable. | Chubb">
            <a:extLst>
              <a:ext uri="{FF2B5EF4-FFF2-40B4-BE49-F238E27FC236}">
                <a16:creationId xmlns:a16="http://schemas.microsoft.com/office/drawing/2014/main" id="{BA575A85-8943-55F4-D877-640CBE767C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8"/>
          <a:stretch/>
        </p:blipFill>
        <p:spPr bwMode="auto">
          <a:xfrm>
            <a:off x="75592" y="6524535"/>
            <a:ext cx="676596" cy="7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ACD56A-B4C5-13F0-0C2F-B5183A5D9215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EB1AD0-D94D-4B9A-8B44-C7E32AAECAFD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20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12192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77705" y="3993376"/>
            <a:ext cx="11490822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705" y="5179566"/>
            <a:ext cx="8906972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2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2060577"/>
            <a:ext cx="11523134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071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1524000"/>
            <a:ext cx="11531600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237069"/>
            <a:ext cx="11630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00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237069"/>
            <a:ext cx="11630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1066802"/>
            <a:ext cx="770000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8274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402" y="1627633"/>
            <a:ext cx="11528383" cy="276999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01" y="2157986"/>
            <a:ext cx="11528468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3958068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872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558" y="279385"/>
            <a:ext cx="11500843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4436" y="1115847"/>
            <a:ext cx="945925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88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gray">
          <a:xfrm>
            <a:off x="280560" y="237070"/>
            <a:ext cx="11630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4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D330-9790-9535-8D42-8B20F042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CFAB2-0753-05B6-FF81-A5D99817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2B905-5A0A-765A-1F8D-0DA6FB1C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77931-7345-944E-B48A-D0BFC5A7256C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6494-49CD-978A-3437-6B2BAC44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42EF7-66CC-B4A6-AF65-71389FFA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DEC41-1F1E-4689-A2BE-D7F60792D9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27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6919" y="3352914"/>
            <a:ext cx="2853055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68" y="3719185"/>
            <a:ext cx="11947862" cy="678647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86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68" y="3719185"/>
            <a:ext cx="11947862" cy="678647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81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6188" y="1145311"/>
            <a:ext cx="3541433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5041900" y="1131023"/>
            <a:ext cx="3570604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1514767" y="1145311"/>
            <a:ext cx="3541420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1500479" y="1131023"/>
            <a:ext cx="3570604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1670850" y="1355944"/>
            <a:ext cx="8128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1651800" y="1336891"/>
            <a:ext cx="8166100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3881" y="169710"/>
            <a:ext cx="117442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22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9816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444E-E56F-495C-75E6-47F2C55B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8A1AE-0BAC-A3C1-05D4-33527BA2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96B5-0198-D6EA-35A2-0038F1B4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D1508-777F-993C-67C3-E67F332A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2349-2489-BBF6-B050-928750D8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C8C6-C7F4-494D-B068-D374A1D2A8A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5229D-BDCA-0470-3928-D43A7675F9E0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99FD-6B67-08AA-2581-538294E30876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9933-7BC4-1AD2-F313-0C838F3E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073E-19C9-EB6F-0491-802EAD5CF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D2240-E238-9D93-1A6E-FBEBBC104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3B0A5-885F-B15A-326B-458F58CB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D694-01B0-D39F-6413-0875CBB2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864A1-81D6-9BB3-E06D-C0B238F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316DD-8F2B-4404-B12C-11CF71C4FA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C9A17-15A0-DF03-E2C0-737996D8CEC5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B743D-CD8E-8FA4-BB4F-690D43ED289D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6BB9-7E5B-8071-906C-BA075F9C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917A3-0804-F430-DB52-11A7EE1A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D8869-64E0-7020-AB39-114AE6399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D7381-B62D-D28D-A65E-01B54178E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C10D8-6245-16C8-8B5E-F57783CE8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078D5-A9E4-6690-1D90-72CF455C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8783A-A045-64A3-1570-ECA0C3CE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DDB39-EAF1-433A-CDB9-08217941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01605-0926-42CE-83A9-C6389D7AFB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BEE25-9EEA-AB0C-9E07-16886B976126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3AAE4-368B-823B-3FFC-40A6AAE641F5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8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F9B8-5389-9766-C1D5-3470492B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4DBAF-D394-7854-F414-F6A25CA5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92D5B-0914-8F1C-F2ED-9A152D7A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93939-B6BE-90CD-5FB5-7A289D83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83C7-C876-4026-A5B6-1317EB3D24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F4CB0-AC39-C38B-FD71-EB386E2C13AE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5B6135-3C97-54C2-730A-83F07D472B2D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5C9A9-1CE8-9E4A-7E72-20E5EA01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2F2D1-33EE-FB2D-5E71-67165750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E1224-4095-7B76-E7DC-3014559D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5A82A-F0CD-4EB1-8B98-AF4AB4919B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3AEEBE-D950-14D9-3760-F46BE8251712}"/>
              </a:ext>
            </a:extLst>
          </p:cNvPr>
          <p:cNvSpPr/>
          <p:nvPr userDrawn="1"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BCAB2A-579C-7585-B9FE-8C9AA86D78F1}"/>
              </a:ext>
            </a:extLst>
          </p:cNvPr>
          <p:cNvSpPr/>
          <p:nvPr userDrawn="1"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2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18BE-7779-7F83-2BE5-E93D7030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41522-2F4D-C2D7-5E9E-3A6DE99B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EC850-B659-DFAF-199D-FB0F4C8D2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3C317-FE53-102B-DEFA-D88D4EC7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0F064-4668-DAF5-09F0-5026D524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67312-7DDA-6A4E-766A-19587D4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BA063-FEBC-4625-8FBC-AA5D1C7DFC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2F4B-6761-C8AD-B2A0-5FCB3070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1742E-361F-80D9-C8BE-710691096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E04A0-05F9-F058-3AAC-AE452816B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B8B98-2731-1547-3427-83FD1DFC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3D50-FEC7-2ECD-7021-126DCE05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DBE6C-0A0B-95A1-D375-33D00244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C51A-0177-407A-8E98-F9C4E3D934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065FA-81FD-8981-3674-768B8B7C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02927-E2EE-C2E1-F34E-7EE52C59E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AC26-E3CB-7AE2-61B0-5E76D80CF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77931-7345-944E-B48A-D0BFC5A7256C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1870-96E2-ED33-B14B-11E1DA790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76AF2-D8CE-7998-1F51-1748BB16A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DEC41-1F1E-4689-A2BE-D7F60792D9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0D642F9-6779-64DF-6ED5-B871E2376C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16841"/>
            <a:ext cx="1441696" cy="44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416496378"/>
              </p:ext>
            </p:ext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000" b="1" i="0" baseline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010" y="1426674"/>
            <a:ext cx="1152144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2524" y="6594953"/>
            <a:ext cx="353568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 flipV="1">
            <a:off x="150970" y="204992"/>
            <a:ext cx="11858036" cy="0"/>
          </a:xfrm>
          <a:prstGeom prst="line">
            <a:avLst/>
          </a:prstGeom>
          <a:noFill/>
          <a:ln w="22225" cap="flat" cmpd="sng" algn="ctr">
            <a:solidFill>
              <a:srgbClr val="35477A"/>
            </a:solidFill>
            <a:prstDash val="solid"/>
          </a:ln>
          <a:effectLst>
            <a:outerShdw blurRad="50800" dist="12700" dir="5280000" rotWithShape="0">
              <a:srgbClr val="000000">
                <a:alpha val="40000"/>
              </a:srgbClr>
            </a:outerShdw>
          </a:effectLst>
        </p:spPr>
      </p:cxn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237069"/>
            <a:ext cx="11630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6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  <p:sldLayoutId id="2147483691" r:id="rId11"/>
    <p:sldLayoutId id="2147483767" r:id="rId12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7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7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7.png"/><Relationship Id="rId14" Type="http://schemas.openxmlformats.org/officeDocument/2006/relationships/image" Target="../media/image8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4.svg"/><Relationship Id="rId4" Type="http://schemas.openxmlformats.org/officeDocument/2006/relationships/image" Target="../media/image27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EBA9F6-CC88-10FB-F76B-8CF2EABD9162}"/>
              </a:ext>
            </a:extLst>
          </p:cNvPr>
          <p:cNvSpPr/>
          <p:nvPr/>
        </p:nvSpPr>
        <p:spPr>
          <a:xfrm>
            <a:off x="0" y="0"/>
            <a:ext cx="804672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C889F7-9607-2D41-0501-B4E07EC2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82" y="2972654"/>
            <a:ext cx="6692443" cy="566738"/>
          </a:xfrm>
        </p:spPr>
        <p:txBody>
          <a:bodyPr>
            <a:no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Tw Cen MT" panose="020B0602020104020603" pitchFamily="34" charset="77"/>
              </a:rPr>
              <a:t>AD CLASSIFICATION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A7C6680-E0F4-B3C4-4AAB-F27194564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381" y="3539392"/>
            <a:ext cx="11029617" cy="998148"/>
          </a:xfrm>
        </p:spPr>
        <p:txBody>
          <a:bodyPr>
            <a:norm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December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7D321-C5C0-1023-A1C1-942E448E1498}"/>
              </a:ext>
            </a:extLst>
          </p:cNvPr>
          <p:cNvSpPr txBox="1"/>
          <p:nvPr/>
        </p:nvSpPr>
        <p:spPr>
          <a:xfrm>
            <a:off x="9110940" y="3886371"/>
            <a:ext cx="21579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tx2"/>
                </a:solidFill>
                <a:latin typeface="Tw Cen MT" panose="020B0602020104020603" pitchFamily="34" charset="77"/>
              </a:rPr>
              <a:t>PATTERN PROS:</a:t>
            </a:r>
          </a:p>
          <a:p>
            <a:pPr algn="r"/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Baluni</a:t>
            </a:r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, </a:t>
            </a:r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Sanyukta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  <a:p>
            <a:pPr algn="r"/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Chilla</a:t>
            </a:r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, </a:t>
            </a:r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Madhulika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  <a:p>
            <a:pPr algn="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Gulati, </a:t>
            </a:r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Tavish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  <a:p>
            <a:pPr algn="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Patil, Soham</a:t>
            </a:r>
          </a:p>
          <a:p>
            <a:pPr algn="r"/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Sheth</a:t>
            </a:r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, </a:t>
            </a:r>
            <a:r>
              <a:rPr lang="en-US" err="1">
                <a:solidFill>
                  <a:schemeClr val="tx2"/>
                </a:solidFill>
                <a:latin typeface="Tw Cen MT" panose="020B0602020104020603" pitchFamily="34" charset="77"/>
              </a:rPr>
              <a:t>Parth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  <a:p>
            <a:pPr algn="r"/>
            <a:endParaRPr lang="en-US" sz="240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B7B0557-3D35-1A54-3B0D-3F4AB246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235" y="2671552"/>
            <a:ext cx="3992477" cy="12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FD56-69A7-5693-FE8F-40A7501D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31" y="881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SCOPE</a:t>
            </a:r>
          </a:p>
        </p:txBody>
      </p:sp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86BC7D67-296C-6D0D-0E2E-0612BBF0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E3CF-56B4-4AFB-84BD-0CA9978A7E13}" type="slidenum">
              <a:rPr lang="en-US" smtClean="0"/>
              <a:t>10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550DB06-1C4A-4844-ADD7-FF5AC8F50E05}"/>
              </a:ext>
            </a:extLst>
          </p:cNvPr>
          <p:cNvSpPr>
            <a:spLocks/>
          </p:cNvSpPr>
          <p:nvPr/>
        </p:nvSpPr>
        <p:spPr bwMode="auto">
          <a:xfrm>
            <a:off x="3998827" y="2688476"/>
            <a:ext cx="4194346" cy="3152277"/>
          </a:xfrm>
          <a:custGeom>
            <a:avLst/>
            <a:gdLst>
              <a:gd name="T0" fmla="*/ 522 w 1204"/>
              <a:gd name="T1" fmla="*/ 1077 h 1205"/>
              <a:gd name="T2" fmla="*/ 463 w 1204"/>
              <a:gd name="T3" fmla="*/ 602 h 1205"/>
              <a:gd name="T4" fmla="*/ 692 w 1204"/>
              <a:gd name="T5" fmla="*/ 106 h 1205"/>
              <a:gd name="T6" fmla="*/ 268 w 1204"/>
              <a:gd name="T7" fmla="*/ 0 h 1205"/>
              <a:gd name="T8" fmla="*/ 237 w 1204"/>
              <a:gd name="T9" fmla="*/ 28 h 1205"/>
              <a:gd name="T10" fmla="*/ 616 w 1204"/>
              <a:gd name="T11" fmla="*/ 123 h 1205"/>
              <a:gd name="T12" fmla="*/ 718 w 1204"/>
              <a:gd name="T13" fmla="*/ 427 h 1205"/>
              <a:gd name="T14" fmla="*/ 26 w 1204"/>
              <a:gd name="T15" fmla="*/ 845 h 1205"/>
              <a:gd name="T16" fmla="*/ 475 w 1204"/>
              <a:gd name="T17" fmla="*/ 1205 h 1205"/>
              <a:gd name="T18" fmla="*/ 662 w 1204"/>
              <a:gd name="T19" fmla="*/ 1119 h 1205"/>
              <a:gd name="T20" fmla="*/ 522 w 1204"/>
              <a:gd name="T21" fmla="*/ 1077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04" h="1205">
                <a:moveTo>
                  <a:pt x="522" y="1077"/>
                </a:moveTo>
                <a:cubicBezTo>
                  <a:pt x="0" y="897"/>
                  <a:pt x="260" y="682"/>
                  <a:pt x="463" y="602"/>
                </a:cubicBezTo>
                <a:cubicBezTo>
                  <a:pt x="666" y="522"/>
                  <a:pt x="1204" y="330"/>
                  <a:pt x="692" y="106"/>
                </a:cubicBezTo>
                <a:cubicBezTo>
                  <a:pt x="692" y="106"/>
                  <a:pt x="513" y="40"/>
                  <a:pt x="268" y="0"/>
                </a:cubicBezTo>
                <a:cubicBezTo>
                  <a:pt x="237" y="28"/>
                  <a:pt x="237" y="28"/>
                  <a:pt x="237" y="28"/>
                </a:cubicBezTo>
                <a:cubicBezTo>
                  <a:pt x="415" y="59"/>
                  <a:pt x="519" y="90"/>
                  <a:pt x="616" y="123"/>
                </a:cubicBezTo>
                <a:cubicBezTo>
                  <a:pt x="774" y="177"/>
                  <a:pt x="930" y="311"/>
                  <a:pt x="718" y="427"/>
                </a:cubicBezTo>
                <a:cubicBezTo>
                  <a:pt x="506" y="543"/>
                  <a:pt x="44" y="661"/>
                  <a:pt x="26" y="845"/>
                </a:cubicBezTo>
                <a:cubicBezTo>
                  <a:pt x="13" y="972"/>
                  <a:pt x="185" y="1108"/>
                  <a:pt x="475" y="1205"/>
                </a:cubicBezTo>
                <a:cubicBezTo>
                  <a:pt x="662" y="1119"/>
                  <a:pt x="662" y="1119"/>
                  <a:pt x="662" y="1119"/>
                </a:cubicBezTo>
                <a:cubicBezTo>
                  <a:pt x="613" y="1106"/>
                  <a:pt x="566" y="1092"/>
                  <a:pt x="522" y="107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3A2F8A3-01FC-384B-8460-1D7AA51F19F7}"/>
              </a:ext>
            </a:extLst>
          </p:cNvPr>
          <p:cNvSpPr>
            <a:spLocks/>
          </p:cNvSpPr>
          <p:nvPr/>
        </p:nvSpPr>
        <p:spPr bwMode="auto">
          <a:xfrm>
            <a:off x="1188180" y="2448006"/>
            <a:ext cx="1472413" cy="86799"/>
          </a:xfrm>
          <a:custGeom>
            <a:avLst/>
            <a:gdLst>
              <a:gd name="T0" fmla="*/ 0 w 515"/>
              <a:gd name="T1" fmla="*/ 2 h 30"/>
              <a:gd name="T2" fmla="*/ 0 w 515"/>
              <a:gd name="T3" fmla="*/ 23 h 30"/>
              <a:gd name="T4" fmla="*/ 504 w 515"/>
              <a:gd name="T5" fmla="*/ 30 h 30"/>
              <a:gd name="T6" fmla="*/ 515 w 515"/>
              <a:gd name="T7" fmla="*/ 18 h 30"/>
              <a:gd name="T8" fmla="*/ 0 w 515"/>
              <a:gd name="T9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30">
                <a:moveTo>
                  <a:pt x="0" y="2"/>
                </a:move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200" y="14"/>
                  <a:pt x="504" y="30"/>
                </a:cubicBezTo>
                <a:cubicBezTo>
                  <a:pt x="515" y="18"/>
                  <a:pt x="515" y="18"/>
                  <a:pt x="515" y="18"/>
                </a:cubicBezTo>
                <a:cubicBezTo>
                  <a:pt x="323" y="7"/>
                  <a:pt x="138" y="0"/>
                  <a:pt x="0" y="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F94900D-45F0-534D-9D1E-D0C0FE59FA9A}"/>
              </a:ext>
            </a:extLst>
          </p:cNvPr>
          <p:cNvSpPr>
            <a:spLocks/>
          </p:cNvSpPr>
          <p:nvPr/>
        </p:nvSpPr>
        <p:spPr bwMode="auto">
          <a:xfrm>
            <a:off x="2736072" y="2495809"/>
            <a:ext cx="2072110" cy="246191"/>
          </a:xfrm>
          <a:custGeom>
            <a:avLst/>
            <a:gdLst>
              <a:gd name="T0" fmla="*/ 595 w 725"/>
              <a:gd name="T1" fmla="*/ 43 h 86"/>
              <a:gd name="T2" fmla="*/ 13 w 725"/>
              <a:gd name="T3" fmla="*/ 0 h 86"/>
              <a:gd name="T4" fmla="*/ 0 w 725"/>
              <a:gd name="T5" fmla="*/ 12 h 86"/>
              <a:gd name="T6" fmla="*/ 298 w 725"/>
              <a:gd name="T7" fmla="*/ 36 h 86"/>
              <a:gd name="T8" fmla="*/ 695 w 725"/>
              <a:gd name="T9" fmla="*/ 86 h 86"/>
              <a:gd name="T10" fmla="*/ 725 w 725"/>
              <a:gd name="T11" fmla="*/ 58 h 86"/>
              <a:gd name="T12" fmla="*/ 595 w 725"/>
              <a:gd name="T13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5" h="86">
                <a:moveTo>
                  <a:pt x="595" y="43"/>
                </a:moveTo>
                <a:cubicBezTo>
                  <a:pt x="430" y="28"/>
                  <a:pt x="220" y="12"/>
                  <a:pt x="13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92" y="18"/>
                  <a:pt x="192" y="25"/>
                  <a:pt x="298" y="36"/>
                </a:cubicBezTo>
                <a:cubicBezTo>
                  <a:pt x="461" y="53"/>
                  <a:pt x="590" y="69"/>
                  <a:pt x="695" y="86"/>
                </a:cubicBezTo>
                <a:cubicBezTo>
                  <a:pt x="725" y="58"/>
                  <a:pt x="725" y="58"/>
                  <a:pt x="725" y="58"/>
                </a:cubicBezTo>
                <a:cubicBezTo>
                  <a:pt x="683" y="52"/>
                  <a:pt x="639" y="47"/>
                  <a:pt x="595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9C82ED3A-5B86-B74E-AE4B-3D8C3996BF4A}"/>
              </a:ext>
            </a:extLst>
          </p:cNvPr>
          <p:cNvSpPr>
            <a:spLocks/>
          </p:cNvSpPr>
          <p:nvPr/>
        </p:nvSpPr>
        <p:spPr bwMode="auto">
          <a:xfrm>
            <a:off x="5767356" y="5649449"/>
            <a:ext cx="5072170" cy="850622"/>
          </a:xfrm>
          <a:custGeom>
            <a:avLst/>
            <a:gdLst>
              <a:gd name="T0" fmla="*/ 1775 w 1775"/>
              <a:gd name="T1" fmla="*/ 213 h 297"/>
              <a:gd name="T2" fmla="*/ 1443 w 1775"/>
              <a:gd name="T3" fmla="*/ 57 h 297"/>
              <a:gd name="T4" fmla="*/ 1397 w 1775"/>
              <a:gd name="T5" fmla="*/ 95 h 297"/>
              <a:gd name="T6" fmla="*/ 205 w 1775"/>
              <a:gd name="T7" fmla="*/ 0 h 297"/>
              <a:gd name="T8" fmla="*/ 0 w 1775"/>
              <a:gd name="T9" fmla="*/ 93 h 297"/>
              <a:gd name="T10" fmla="*/ 309 w 1775"/>
              <a:gd name="T11" fmla="*/ 153 h 297"/>
              <a:gd name="T12" fmla="*/ 1225 w 1775"/>
              <a:gd name="T13" fmla="*/ 235 h 297"/>
              <a:gd name="T14" fmla="*/ 1153 w 1775"/>
              <a:gd name="T15" fmla="*/ 297 h 297"/>
              <a:gd name="T16" fmla="*/ 1775 w 1775"/>
              <a:gd name="T17" fmla="*/ 21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5" h="297">
                <a:moveTo>
                  <a:pt x="1775" y="213"/>
                </a:moveTo>
                <a:cubicBezTo>
                  <a:pt x="1443" y="57"/>
                  <a:pt x="1443" y="57"/>
                  <a:pt x="1443" y="57"/>
                </a:cubicBezTo>
                <a:cubicBezTo>
                  <a:pt x="1397" y="95"/>
                  <a:pt x="1397" y="95"/>
                  <a:pt x="1397" y="95"/>
                </a:cubicBezTo>
                <a:cubicBezTo>
                  <a:pt x="1397" y="95"/>
                  <a:pt x="730" y="100"/>
                  <a:pt x="205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95" y="117"/>
                  <a:pt x="198" y="138"/>
                  <a:pt x="309" y="153"/>
                </a:cubicBezTo>
                <a:cubicBezTo>
                  <a:pt x="859" y="229"/>
                  <a:pt x="1225" y="235"/>
                  <a:pt x="1225" y="235"/>
                </a:cubicBezTo>
                <a:cubicBezTo>
                  <a:pt x="1153" y="297"/>
                  <a:pt x="1153" y="297"/>
                  <a:pt x="1153" y="297"/>
                </a:cubicBezTo>
                <a:lnTo>
                  <a:pt x="1775" y="2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B419F-5E5D-DA43-BF49-FF39B6BD39C4}"/>
              </a:ext>
            </a:extLst>
          </p:cNvPr>
          <p:cNvGrpSpPr/>
          <p:nvPr/>
        </p:nvGrpSpPr>
        <p:grpSpPr>
          <a:xfrm>
            <a:off x="7477783" y="4391141"/>
            <a:ext cx="982714" cy="1672685"/>
            <a:chOff x="5997254" y="2460747"/>
            <a:chExt cx="1616607" cy="2669889"/>
          </a:xfrm>
          <a:solidFill>
            <a:schemeClr val="tx2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0211EE-30DC-0F4D-91AA-EEE29C22E379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D9027ED-2421-C04D-927B-CB032CE62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F5441E-CA1B-E747-BF6F-48FA30B08546}"/>
              </a:ext>
            </a:extLst>
          </p:cNvPr>
          <p:cNvGrpSpPr/>
          <p:nvPr/>
        </p:nvGrpSpPr>
        <p:grpSpPr>
          <a:xfrm>
            <a:off x="3883876" y="3552766"/>
            <a:ext cx="897231" cy="1468846"/>
            <a:chOff x="5997254" y="2460747"/>
            <a:chExt cx="1616607" cy="2669889"/>
          </a:xfrm>
          <a:solidFill>
            <a:schemeClr val="tx2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97D45F-B86D-934A-84AC-565B8CBCC4F4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B5FD2F55-DC5B-5642-9470-DE5B6BCE7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6DBC83-B142-9843-9B04-F749A459623E}"/>
              </a:ext>
            </a:extLst>
          </p:cNvPr>
          <p:cNvGrpSpPr/>
          <p:nvPr/>
        </p:nvGrpSpPr>
        <p:grpSpPr>
          <a:xfrm>
            <a:off x="4150257" y="1448244"/>
            <a:ext cx="737840" cy="1213086"/>
            <a:chOff x="5997253" y="2460747"/>
            <a:chExt cx="1616607" cy="2669889"/>
          </a:xfrm>
          <a:solidFill>
            <a:schemeClr val="tx2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CAD4B3-977B-8A4A-B542-77530BBFE579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58942852-BA2F-BD4B-B1B7-1B84630C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3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C382A8-BF86-6441-B1EC-60A948CD2E2A}"/>
              </a:ext>
            </a:extLst>
          </p:cNvPr>
          <p:cNvGrpSpPr/>
          <p:nvPr/>
        </p:nvGrpSpPr>
        <p:grpSpPr>
          <a:xfrm>
            <a:off x="1282866" y="1284627"/>
            <a:ext cx="754764" cy="1154587"/>
            <a:chOff x="5997254" y="2460748"/>
            <a:chExt cx="1616608" cy="2669888"/>
          </a:xfrm>
          <a:solidFill>
            <a:schemeClr val="tx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879E62-4C9E-7644-8EC7-E53D600C2D42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0AF24BE-D336-2146-9C21-5CF46F3B6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8"/>
              <a:ext cx="1616608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defRPr/>
              </a:pPr>
              <a:endParaRPr lang="en-US" sz="1800" ker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2" name="TextBox 47">
            <a:extLst>
              <a:ext uri="{FF2B5EF4-FFF2-40B4-BE49-F238E27FC236}">
                <a16:creationId xmlns:a16="http://schemas.microsoft.com/office/drawing/2014/main" id="{322689EE-5DAA-4067-82F5-510C69D95EA0}"/>
              </a:ext>
            </a:extLst>
          </p:cNvPr>
          <p:cNvSpPr txBox="1"/>
          <p:nvPr/>
        </p:nvSpPr>
        <p:spPr>
          <a:xfrm>
            <a:off x="911947" y="4781330"/>
            <a:ext cx="3070682" cy="13849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MODELLING AND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Picked the model which had the best tradeoff between precision and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2B7D965B-46B1-4F8F-A475-1827E93E9FD9}"/>
              </a:ext>
            </a:extLst>
          </p:cNvPr>
          <p:cNvSpPr txBox="1"/>
          <p:nvPr/>
        </p:nvSpPr>
        <p:spPr>
          <a:xfrm>
            <a:off x="1507119" y="1446644"/>
            <a:ext cx="2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1</a:t>
            </a: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529059FA-6222-4940-884A-07094558FCA8}"/>
              </a:ext>
            </a:extLst>
          </p:cNvPr>
          <p:cNvSpPr txBox="1"/>
          <p:nvPr/>
        </p:nvSpPr>
        <p:spPr>
          <a:xfrm>
            <a:off x="4353844" y="1636796"/>
            <a:ext cx="2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26" name="TextBox 38">
            <a:extLst>
              <a:ext uri="{FF2B5EF4-FFF2-40B4-BE49-F238E27FC236}">
                <a16:creationId xmlns:a16="http://schemas.microsoft.com/office/drawing/2014/main" id="{1D6A1C82-2FF6-4F03-8C0D-60BC2966A109}"/>
              </a:ext>
            </a:extLst>
          </p:cNvPr>
          <p:cNvSpPr txBox="1"/>
          <p:nvPr/>
        </p:nvSpPr>
        <p:spPr>
          <a:xfrm>
            <a:off x="4172259" y="3790915"/>
            <a:ext cx="29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2"/>
                </a:solidFill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E7AB213F-A9FB-4890-901A-26873DA5CE41}"/>
              </a:ext>
            </a:extLst>
          </p:cNvPr>
          <p:cNvSpPr txBox="1"/>
          <p:nvPr/>
        </p:nvSpPr>
        <p:spPr>
          <a:xfrm>
            <a:off x="7770103" y="4645086"/>
            <a:ext cx="33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2"/>
                </a:solidFill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645C7A77-2AC6-4007-B8BB-B2E721D1C3DB}"/>
              </a:ext>
            </a:extLst>
          </p:cNvPr>
          <p:cNvSpPr txBox="1"/>
          <p:nvPr/>
        </p:nvSpPr>
        <p:spPr>
          <a:xfrm>
            <a:off x="8485493" y="4359892"/>
            <a:ext cx="3541441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MANUAL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Tagged prediction data (1846 rows in ‘General’ subcategory into actual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Ran trained model on prediction dataset</a:t>
            </a:r>
          </a:p>
          <a:p>
            <a:endParaRPr lang="en-US" sz="1600" b="1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</p:txBody>
      </p:sp>
      <p:sp>
        <p:nvSpPr>
          <p:cNvPr id="39" name="TextBox 47">
            <a:extLst>
              <a:ext uri="{FF2B5EF4-FFF2-40B4-BE49-F238E27FC236}">
                <a16:creationId xmlns:a16="http://schemas.microsoft.com/office/drawing/2014/main" id="{7F23C1ED-8868-47A6-9CB8-2AE6A22453E6}"/>
              </a:ext>
            </a:extLst>
          </p:cNvPr>
          <p:cNvSpPr txBox="1"/>
          <p:nvPr/>
        </p:nvSpPr>
        <p:spPr>
          <a:xfrm>
            <a:off x="594210" y="4937184"/>
            <a:ext cx="380209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>
              <a:solidFill>
                <a:schemeClr val="tx2"/>
              </a:solidFill>
              <a:cs typeface="Calibri"/>
            </a:endParaRPr>
          </a:p>
          <a:p>
            <a:endParaRPr lang="en-US" b="1">
              <a:solidFill>
                <a:schemeClr val="tx2"/>
              </a:solidFill>
              <a:cs typeface="Calibri"/>
            </a:endParaRP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0B36EBE2-EC26-73E3-06EA-BAF11D73BD1E}"/>
              </a:ext>
            </a:extLst>
          </p:cNvPr>
          <p:cNvSpPr txBox="1"/>
          <p:nvPr/>
        </p:nvSpPr>
        <p:spPr>
          <a:xfrm>
            <a:off x="370161" y="2651736"/>
            <a:ext cx="3802098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WEB DATA SCRAPING: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Total of 420 localities in USA, for which links were scrapped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For each of the 420 localities, we extracted the links for subcategories</a:t>
            </a:r>
          </a:p>
          <a:p>
            <a:endParaRPr lang="en-US" sz="16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CCF09909-7A7D-A09A-6FBA-89CF85E47DC9}"/>
              </a:ext>
            </a:extLst>
          </p:cNvPr>
          <p:cNvSpPr txBox="1"/>
          <p:nvPr/>
        </p:nvSpPr>
        <p:spPr>
          <a:xfrm>
            <a:off x="5340289" y="905959"/>
            <a:ext cx="3994317" cy="243143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DATA PRE-PROCESSING AND TRAIN-TEST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Cleaned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Removed stop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Tokenized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TF-IDF (After train-test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tx2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7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4455-D2F9-DE3F-8A8A-021C1C69A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293" y="1545918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2"/>
                </a:solidFill>
                <a:latin typeface="Tw Cen MT" panose="020B0602020104020603" pitchFamily="34" charset="77"/>
              </a:rPr>
              <a:t>METHODOLOGY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AEA54C7-9496-203B-25EB-3D3B26D7C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821" y="1825067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1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A215-E015-8EB3-EBBE-7A209C36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94" y="1777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METHODOLOGY</a:t>
            </a:r>
          </a:p>
        </p:txBody>
      </p:sp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9DE34D5A-3D05-9787-C0E6-9AEDD6FEF781}"/>
              </a:ext>
            </a:extLst>
          </p:cNvPr>
          <p:cNvSpPr/>
          <p:nvPr/>
        </p:nvSpPr>
        <p:spPr>
          <a:xfrm>
            <a:off x="1835449" y="2311896"/>
            <a:ext cx="8198068" cy="2719101"/>
          </a:xfrm>
          <a:prstGeom prst="curvedLeftArrow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BBFF05-DAC4-D1C9-3FC3-067F6040F48F}"/>
              </a:ext>
            </a:extLst>
          </p:cNvPr>
          <p:cNvSpPr/>
          <p:nvPr/>
        </p:nvSpPr>
        <p:spPr>
          <a:xfrm>
            <a:off x="2993786" y="2202445"/>
            <a:ext cx="2050529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Tw Cen MT" panose="020B0602020104020603" pitchFamily="34" charset="77"/>
              </a:rPr>
              <a:t>Scrape Data from Craigslist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30313E-F8B3-29E3-E314-2AA955D9429F}"/>
              </a:ext>
            </a:extLst>
          </p:cNvPr>
          <p:cNvSpPr/>
          <p:nvPr/>
        </p:nvSpPr>
        <p:spPr>
          <a:xfrm>
            <a:off x="5399136" y="2202449"/>
            <a:ext cx="1925400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Tw Cen MT" panose="020B0602020104020603" pitchFamily="34" charset="77"/>
              <a:ea typeface="+mn-lt"/>
              <a:cs typeface="+mn-lt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Tw Cen MT" panose="020B0602020104020603" pitchFamily="34" charset="77"/>
                <a:ea typeface="+mn-lt"/>
                <a:cs typeface="+mn-lt"/>
              </a:rPr>
              <a:t>Train-Test Split</a:t>
            </a:r>
            <a:endParaRPr lang="en-US" dirty="0">
              <a:solidFill>
                <a:schemeClr val="tx2"/>
              </a:solidFill>
              <a:latin typeface="Tw Cen MT" panose="020B0602020104020603" pitchFamily="34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1D4072-12F2-AF60-B433-7A5D2D4E92B0}"/>
              </a:ext>
            </a:extLst>
          </p:cNvPr>
          <p:cNvSpPr/>
          <p:nvPr/>
        </p:nvSpPr>
        <p:spPr>
          <a:xfrm>
            <a:off x="7679357" y="2202445"/>
            <a:ext cx="2000477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  <a:ea typeface="+mn-lt"/>
                <a:cs typeface="+mn-lt"/>
              </a:rPr>
              <a:t>Tokenization and Lemmatization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2AFBAA-F1FC-F40B-2CE5-3C7EA5FE32B6}"/>
              </a:ext>
            </a:extLst>
          </p:cNvPr>
          <p:cNvSpPr/>
          <p:nvPr/>
        </p:nvSpPr>
        <p:spPr>
          <a:xfrm>
            <a:off x="7679358" y="3826058"/>
            <a:ext cx="2000477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  <a:ea typeface="+mn-lt"/>
                <a:cs typeface="+mn-lt"/>
              </a:rPr>
              <a:t>TF-IDF Vectorization</a:t>
            </a:r>
            <a:endParaRPr lang="en-US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077BF6-E5AF-8251-9BCB-1F1471865D80}"/>
              </a:ext>
            </a:extLst>
          </p:cNvPr>
          <p:cNvSpPr/>
          <p:nvPr/>
        </p:nvSpPr>
        <p:spPr>
          <a:xfrm>
            <a:off x="5399136" y="3826060"/>
            <a:ext cx="1925400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Model Building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148DF-0952-9885-7DE0-DB483C55559E}"/>
              </a:ext>
            </a:extLst>
          </p:cNvPr>
          <p:cNvSpPr/>
          <p:nvPr/>
        </p:nvSpPr>
        <p:spPr>
          <a:xfrm>
            <a:off x="3084981" y="3826058"/>
            <a:ext cx="1962938" cy="9261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1784361">
                  <a:custGeom>
                    <a:avLst/>
                    <a:gdLst>
                      <a:gd name="connsiteX0" fmla="*/ 0 w 1307714"/>
                      <a:gd name="connsiteY0" fmla="*/ 0 h 538605"/>
                      <a:gd name="connsiteX1" fmla="*/ 653857 w 1307714"/>
                      <a:gd name="connsiteY1" fmla="*/ 0 h 538605"/>
                      <a:gd name="connsiteX2" fmla="*/ 1307714 w 1307714"/>
                      <a:gd name="connsiteY2" fmla="*/ 0 h 538605"/>
                      <a:gd name="connsiteX3" fmla="*/ 1307714 w 1307714"/>
                      <a:gd name="connsiteY3" fmla="*/ 538605 h 538605"/>
                      <a:gd name="connsiteX4" fmla="*/ 627703 w 1307714"/>
                      <a:gd name="connsiteY4" fmla="*/ 538605 h 538605"/>
                      <a:gd name="connsiteX5" fmla="*/ 0 w 1307714"/>
                      <a:gd name="connsiteY5" fmla="*/ 538605 h 538605"/>
                      <a:gd name="connsiteX6" fmla="*/ 0 w 1307714"/>
                      <a:gd name="connsiteY6" fmla="*/ 0 h 53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7714" h="538605" fill="none" extrusionOk="0">
                        <a:moveTo>
                          <a:pt x="0" y="0"/>
                        </a:moveTo>
                        <a:cubicBezTo>
                          <a:pt x="250076" y="26373"/>
                          <a:pt x="416258" y="14342"/>
                          <a:pt x="653857" y="0"/>
                        </a:cubicBezTo>
                        <a:cubicBezTo>
                          <a:pt x="891456" y="-14342"/>
                          <a:pt x="1064787" y="-27869"/>
                          <a:pt x="1307714" y="0"/>
                        </a:cubicBezTo>
                        <a:cubicBezTo>
                          <a:pt x="1284963" y="249766"/>
                          <a:pt x="1306844" y="365375"/>
                          <a:pt x="1307714" y="538605"/>
                        </a:cubicBezTo>
                        <a:cubicBezTo>
                          <a:pt x="1070230" y="559525"/>
                          <a:pt x="770318" y="548711"/>
                          <a:pt x="627703" y="538605"/>
                        </a:cubicBezTo>
                        <a:cubicBezTo>
                          <a:pt x="485088" y="528499"/>
                          <a:pt x="273549" y="544375"/>
                          <a:pt x="0" y="538605"/>
                        </a:cubicBezTo>
                        <a:cubicBezTo>
                          <a:pt x="17990" y="350222"/>
                          <a:pt x="-19219" y="225388"/>
                          <a:pt x="0" y="0"/>
                        </a:cubicBezTo>
                        <a:close/>
                      </a:path>
                      <a:path w="1307714" h="538605" stroke="0" extrusionOk="0">
                        <a:moveTo>
                          <a:pt x="0" y="0"/>
                        </a:moveTo>
                        <a:cubicBezTo>
                          <a:pt x="320074" y="9160"/>
                          <a:pt x="507876" y="12018"/>
                          <a:pt x="666934" y="0"/>
                        </a:cubicBezTo>
                        <a:cubicBezTo>
                          <a:pt x="825992" y="-12018"/>
                          <a:pt x="1122365" y="11717"/>
                          <a:pt x="1307714" y="0"/>
                        </a:cubicBezTo>
                        <a:cubicBezTo>
                          <a:pt x="1313235" y="152248"/>
                          <a:pt x="1311249" y="366622"/>
                          <a:pt x="1307714" y="538605"/>
                        </a:cubicBezTo>
                        <a:cubicBezTo>
                          <a:pt x="986033" y="561882"/>
                          <a:pt x="830976" y="564598"/>
                          <a:pt x="627703" y="538605"/>
                        </a:cubicBezTo>
                        <a:cubicBezTo>
                          <a:pt x="424430" y="512612"/>
                          <a:pt x="155995" y="536305"/>
                          <a:pt x="0" y="538605"/>
                        </a:cubicBezTo>
                        <a:cubicBezTo>
                          <a:pt x="18689" y="349086"/>
                          <a:pt x="14982" y="25091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Data Labelling</a:t>
            </a:r>
          </a:p>
        </p:txBody>
      </p:sp>
    </p:spTree>
    <p:extLst>
      <p:ext uri="{BB962C8B-B14F-4D97-AF65-F5344CB8AC3E}">
        <p14:creationId xmlns:p14="http://schemas.microsoft.com/office/powerpoint/2010/main" val="212904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FD56-69A7-5693-FE8F-40A7501D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87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WEBSCRAPING LEARNINGS</a:t>
            </a:r>
          </a:p>
        </p:txBody>
      </p:sp>
      <p:sp>
        <p:nvSpPr>
          <p:cNvPr id="4" name="Slide Number Placeholder 34">
            <a:extLst>
              <a:ext uri="{FF2B5EF4-FFF2-40B4-BE49-F238E27FC236}">
                <a16:creationId xmlns:a16="http://schemas.microsoft.com/office/drawing/2014/main" id="{86BC7D67-296C-6D0D-0E2E-0612BBF0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E3CF-56B4-4AFB-84BD-0CA9978A7E1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E7C93-3960-3C01-9725-43AC104EC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/>
          <a:stretch/>
        </p:blipFill>
        <p:spPr>
          <a:xfrm>
            <a:off x="2408881" y="1827333"/>
            <a:ext cx="7374238" cy="23769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AA4FF6-531B-C1FB-233A-809358FA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49" y="4724569"/>
            <a:ext cx="5172509" cy="3557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08786F-B8C3-134F-F342-13F4FA34D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849" y="5604610"/>
            <a:ext cx="5048509" cy="5207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8A649B-BCDB-4AB8-C06B-DB234DEC0BD4}"/>
              </a:ext>
            </a:extLst>
          </p:cNvPr>
          <p:cNvSpPr txBox="1"/>
          <p:nvPr/>
        </p:nvSpPr>
        <p:spPr>
          <a:xfrm>
            <a:off x="4743241" y="1455555"/>
            <a:ext cx="25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USING FAKE AGENTS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86199-F4C2-F83F-D5D2-20BF6507E6C4}"/>
              </a:ext>
            </a:extLst>
          </p:cNvPr>
          <p:cNvSpPr txBox="1"/>
          <p:nvPr/>
        </p:nvSpPr>
        <p:spPr>
          <a:xfrm>
            <a:off x="4817344" y="4355237"/>
            <a:ext cx="255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SLEEP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AE3D3F-FB1D-F112-E554-203196D2803D}"/>
              </a:ext>
            </a:extLst>
          </p:cNvPr>
          <p:cNvSpPr txBox="1"/>
          <p:nvPr/>
        </p:nvSpPr>
        <p:spPr>
          <a:xfrm>
            <a:off x="4434811" y="5264965"/>
            <a:ext cx="34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RANDOMIZING LINKS READ</a:t>
            </a:r>
          </a:p>
        </p:txBody>
      </p:sp>
    </p:spTree>
    <p:extLst>
      <p:ext uri="{BB962C8B-B14F-4D97-AF65-F5344CB8AC3E}">
        <p14:creationId xmlns:p14="http://schemas.microsoft.com/office/powerpoint/2010/main" val="205019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93F4-4986-681B-CE2C-1840CDFD903B}"/>
              </a:ext>
            </a:extLst>
          </p:cNvPr>
          <p:cNvSpPr txBox="1">
            <a:spLocks/>
          </p:cNvSpPr>
          <p:nvPr/>
        </p:nvSpPr>
        <p:spPr>
          <a:xfrm>
            <a:off x="529886" y="518180"/>
            <a:ext cx="11166814" cy="6323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WHAT CATEGORY / SUBCATEGORY are we targeting?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3142F-FB67-4538-CD89-988BF084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04" y="1352684"/>
            <a:ext cx="5786257" cy="5113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2FAA47-DD67-BE00-E9FB-BE6DB107D1F1}"/>
              </a:ext>
            </a:extLst>
          </p:cNvPr>
          <p:cNvSpPr/>
          <p:nvPr/>
        </p:nvSpPr>
        <p:spPr>
          <a:xfrm>
            <a:off x="3250276" y="1271847"/>
            <a:ext cx="5893724" cy="522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93F4-4986-681B-CE2C-1840CDFD903B}"/>
              </a:ext>
            </a:extLst>
          </p:cNvPr>
          <p:cNvSpPr txBox="1">
            <a:spLocks/>
          </p:cNvSpPr>
          <p:nvPr/>
        </p:nvSpPr>
        <p:spPr>
          <a:xfrm>
            <a:off x="529139" y="521635"/>
            <a:ext cx="11148511" cy="6323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WHAT CATEGORY / SUBCATEGORY are we targeting?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3142F-FB67-4538-CD89-988BF0848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3" t="34642" r="14252" b="9489"/>
          <a:stretch/>
        </p:blipFill>
        <p:spPr>
          <a:xfrm>
            <a:off x="3250276" y="1271847"/>
            <a:ext cx="5893725" cy="52203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D74E9-C3BB-064D-6A8E-EDE5A8808A4D}"/>
              </a:ext>
            </a:extLst>
          </p:cNvPr>
          <p:cNvSpPr/>
          <p:nvPr/>
        </p:nvSpPr>
        <p:spPr>
          <a:xfrm>
            <a:off x="3250276" y="1271847"/>
            <a:ext cx="5893724" cy="5220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0A7C47-570A-F9BA-0F1C-7F0482865E3A}"/>
              </a:ext>
            </a:extLst>
          </p:cNvPr>
          <p:cNvCxnSpPr>
            <a:cxnSpLocks/>
          </p:cNvCxnSpPr>
          <p:nvPr/>
        </p:nvCxnSpPr>
        <p:spPr>
          <a:xfrm>
            <a:off x="5720486" y="1616659"/>
            <a:ext cx="9363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E05EF-FCBE-6511-A629-295F3F183663}"/>
              </a:ext>
            </a:extLst>
          </p:cNvPr>
          <p:cNvCxnSpPr>
            <a:cxnSpLocks/>
          </p:cNvCxnSpPr>
          <p:nvPr/>
        </p:nvCxnSpPr>
        <p:spPr>
          <a:xfrm>
            <a:off x="4667098" y="3429000"/>
            <a:ext cx="2852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A14EE2-716C-BD74-B5DD-929357BFC47C}"/>
              </a:ext>
            </a:extLst>
          </p:cNvPr>
          <p:cNvCxnSpPr>
            <a:cxnSpLocks/>
          </p:cNvCxnSpPr>
          <p:nvPr/>
        </p:nvCxnSpPr>
        <p:spPr>
          <a:xfrm>
            <a:off x="4667098" y="4898136"/>
            <a:ext cx="2852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12A8C32-2332-627F-D743-F47D03F09A94}"/>
              </a:ext>
            </a:extLst>
          </p:cNvPr>
          <p:cNvCxnSpPr>
            <a:cxnSpLocks/>
          </p:cNvCxnSpPr>
          <p:nvPr/>
        </p:nvCxnSpPr>
        <p:spPr>
          <a:xfrm rot="5400000">
            <a:off x="5575645" y="2700772"/>
            <a:ext cx="626182" cy="599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4DFC701-462D-3B4F-147B-EDE4C9602019}"/>
              </a:ext>
            </a:extLst>
          </p:cNvPr>
          <p:cNvCxnSpPr>
            <a:cxnSpLocks/>
          </p:cNvCxnSpPr>
          <p:nvPr/>
        </p:nvCxnSpPr>
        <p:spPr>
          <a:xfrm rot="5400000">
            <a:off x="4866068" y="3483499"/>
            <a:ext cx="2118488" cy="5266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614C79-42E6-E2C8-8E08-8A719DC253E8}"/>
              </a:ext>
            </a:extLst>
          </p:cNvPr>
          <p:cNvCxnSpPr>
            <a:cxnSpLocks/>
          </p:cNvCxnSpPr>
          <p:nvPr/>
        </p:nvCxnSpPr>
        <p:spPr>
          <a:xfrm>
            <a:off x="6188659" y="2694916"/>
            <a:ext cx="4669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535033-3A10-6FEA-8C3A-7A20EF6CD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194" y="170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EXPLORATORY DATA ANALYSIS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1DB96FD-A1CD-F558-117E-82502BF10D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810786"/>
              </p:ext>
            </p:extLst>
          </p:nvPr>
        </p:nvGraphicFramePr>
        <p:xfrm>
          <a:off x="512164" y="1477623"/>
          <a:ext cx="6250253" cy="4841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C3595B-A24F-94E3-6050-5FAD1AFF91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037853"/>
              </p:ext>
            </p:extLst>
          </p:nvPr>
        </p:nvGraphicFramePr>
        <p:xfrm>
          <a:off x="5844994" y="1735702"/>
          <a:ext cx="6099847" cy="4184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390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7A62-BBD8-5D3B-4729-C2992A94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13"/>
            <a:ext cx="4351338" cy="561975"/>
          </a:xfrm>
        </p:spPr>
        <p:txBody>
          <a:bodyPr>
            <a:norm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+mn-lt"/>
              </a:rPr>
              <a:t>Word cloud for ‘</a:t>
            </a:r>
            <a:r>
              <a:rPr lang="en-US" sz="2000" b="1" err="1">
                <a:solidFill>
                  <a:schemeClr val="tx2"/>
                </a:solidFill>
                <a:latin typeface="+mn-lt"/>
              </a:rPr>
              <a:t>cars+trucks</a:t>
            </a:r>
            <a:r>
              <a:rPr lang="en-US" sz="2000" b="1">
                <a:solidFill>
                  <a:schemeClr val="tx2"/>
                </a:solidFill>
                <a:latin typeface="+mn-lt"/>
              </a:rPr>
              <a:t>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BC74DD-D6C2-F76B-D366-51864EF9ED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229DCC-D417-CD7D-C08A-05E452A5BA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E0C23-E467-43E9-46DF-674134D49A5D}"/>
              </a:ext>
            </a:extLst>
          </p:cNvPr>
          <p:cNvSpPr txBox="1"/>
          <p:nvPr/>
        </p:nvSpPr>
        <p:spPr>
          <a:xfrm>
            <a:off x="7084381" y="1225034"/>
            <a:ext cx="3684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Word cloud for ‘</a:t>
            </a:r>
            <a:r>
              <a:rPr lang="en-US" sz="2000" b="1" err="1">
                <a:solidFill>
                  <a:schemeClr val="tx2"/>
                </a:solidFill>
              </a:rPr>
              <a:t>beauty+hlth</a:t>
            </a:r>
            <a:r>
              <a:rPr lang="en-US" sz="2000" b="1">
                <a:solidFill>
                  <a:schemeClr val="tx2"/>
                </a:solidFill>
              </a:rPr>
              <a:t>’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E7A9507-0316-BEF0-E7CD-3D058E12CC4A}"/>
              </a:ext>
            </a:extLst>
          </p:cNvPr>
          <p:cNvSpPr txBox="1">
            <a:spLocks/>
          </p:cNvSpPr>
          <p:nvPr/>
        </p:nvSpPr>
        <p:spPr>
          <a:xfrm>
            <a:off x="587194" y="1707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EXPLORATORY DATA ANALYSIS</a:t>
            </a:r>
            <a:endParaRPr lang="en-US" sz="3600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430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FD90C-DF26-166D-D666-836BC7171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0701" y="2375155"/>
            <a:ext cx="338398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2"/>
                </a:solidFill>
                <a:latin typeface="Tw Cen MT" panose="020B0602020104020603" pitchFamily="34" charset="77"/>
              </a:rPr>
              <a:t>ANALYSIS</a:t>
            </a:r>
          </a:p>
        </p:txBody>
      </p:sp>
      <p:pic>
        <p:nvPicPr>
          <p:cNvPr id="8" name="Graphic 7" descr="Diagnostic">
            <a:extLst>
              <a:ext uri="{FF2B5EF4-FFF2-40B4-BE49-F238E27FC236}">
                <a16:creationId xmlns:a16="http://schemas.microsoft.com/office/drawing/2014/main" id="{F063189A-058C-AAD0-89DC-AA24CD0A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8921" y="1961168"/>
            <a:ext cx="3053422" cy="3053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BF14AB-52F8-0CB0-F96B-3F9DCC5FD8D6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14904-7C2A-070B-67A5-007D94876250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be 78">
            <a:extLst>
              <a:ext uri="{FF2B5EF4-FFF2-40B4-BE49-F238E27FC236}">
                <a16:creationId xmlns:a16="http://schemas.microsoft.com/office/drawing/2014/main" id="{889ED027-F26F-40D0-A453-39B60909C71F}"/>
              </a:ext>
            </a:extLst>
          </p:cNvPr>
          <p:cNvSpPr/>
          <p:nvPr/>
        </p:nvSpPr>
        <p:spPr>
          <a:xfrm flipH="1">
            <a:off x="8091890" y="2586226"/>
            <a:ext cx="1768478" cy="2859424"/>
          </a:xfrm>
          <a:prstGeom prst="cube">
            <a:avLst>
              <a:gd name="adj" fmla="val 20548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0EE44ADB-B016-4D37-BB8C-78BCCBD98CD4}"/>
              </a:ext>
            </a:extLst>
          </p:cNvPr>
          <p:cNvSpPr/>
          <p:nvPr/>
        </p:nvSpPr>
        <p:spPr>
          <a:xfrm flipH="1">
            <a:off x="6643121" y="3023060"/>
            <a:ext cx="1768478" cy="2422591"/>
          </a:xfrm>
          <a:prstGeom prst="cube">
            <a:avLst>
              <a:gd name="adj" fmla="val 20319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EA990FBD-5B0B-45BA-9027-1AC7CBFC7038}"/>
              </a:ext>
            </a:extLst>
          </p:cNvPr>
          <p:cNvSpPr/>
          <p:nvPr/>
        </p:nvSpPr>
        <p:spPr>
          <a:xfrm flipH="1">
            <a:off x="5190692" y="3415327"/>
            <a:ext cx="1768478" cy="2030325"/>
          </a:xfrm>
          <a:prstGeom prst="cube">
            <a:avLst>
              <a:gd name="adj" fmla="val 2062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244F20B8-9B96-4115-B612-FEC7FD24D209}"/>
              </a:ext>
            </a:extLst>
          </p:cNvPr>
          <p:cNvSpPr/>
          <p:nvPr/>
        </p:nvSpPr>
        <p:spPr>
          <a:xfrm flipH="1">
            <a:off x="3741356" y="3838261"/>
            <a:ext cx="1768478" cy="1607391"/>
          </a:xfrm>
          <a:prstGeom prst="cube">
            <a:avLst>
              <a:gd name="adj" fmla="val 21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86D43E26-7320-48BC-AA67-1EAEB81EB369}"/>
              </a:ext>
            </a:extLst>
          </p:cNvPr>
          <p:cNvSpPr/>
          <p:nvPr/>
        </p:nvSpPr>
        <p:spPr>
          <a:xfrm flipH="1">
            <a:off x="2299652" y="4316981"/>
            <a:ext cx="1710770" cy="1163971"/>
          </a:xfrm>
          <a:prstGeom prst="cube">
            <a:avLst>
              <a:gd name="adj" fmla="val 25554"/>
            </a:avLst>
          </a:prstGeom>
          <a:solidFill>
            <a:schemeClr val="bg1">
              <a:lumMod val="7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4FE44D9A-189F-4AC7-8767-B2409C42A584}"/>
              </a:ext>
            </a:extLst>
          </p:cNvPr>
          <p:cNvSpPr/>
          <p:nvPr/>
        </p:nvSpPr>
        <p:spPr>
          <a:xfrm flipH="1">
            <a:off x="2307998" y="3913804"/>
            <a:ext cx="1768478" cy="705936"/>
          </a:xfrm>
          <a:prstGeom prst="cube">
            <a:avLst>
              <a:gd name="adj" fmla="val 48767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5959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3119B009-E3AD-4F53-8803-070E49A447CE}"/>
              </a:ext>
            </a:extLst>
          </p:cNvPr>
          <p:cNvSpPr/>
          <p:nvPr/>
        </p:nvSpPr>
        <p:spPr>
          <a:xfrm flipH="1">
            <a:off x="3741356" y="3490869"/>
            <a:ext cx="1768478" cy="705936"/>
          </a:xfrm>
          <a:prstGeom prst="cube">
            <a:avLst>
              <a:gd name="adj" fmla="val 48767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B02E8C1E-940D-4AF6-AE45-7D57206FBB9C}"/>
              </a:ext>
            </a:extLst>
          </p:cNvPr>
          <p:cNvSpPr/>
          <p:nvPr/>
        </p:nvSpPr>
        <p:spPr>
          <a:xfrm flipH="1">
            <a:off x="5190693" y="3071519"/>
            <a:ext cx="1768478" cy="705936"/>
          </a:xfrm>
          <a:prstGeom prst="cube">
            <a:avLst>
              <a:gd name="adj" fmla="val 48767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4F6117E5-ED57-4939-A2A1-E43F552E4C0B}"/>
              </a:ext>
            </a:extLst>
          </p:cNvPr>
          <p:cNvSpPr/>
          <p:nvPr/>
        </p:nvSpPr>
        <p:spPr>
          <a:xfrm flipH="1">
            <a:off x="6640031" y="2648585"/>
            <a:ext cx="1768478" cy="705936"/>
          </a:xfrm>
          <a:prstGeom prst="cube">
            <a:avLst>
              <a:gd name="adj" fmla="val 48767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7CDE7DD4-C4A3-4740-BA09-0F4D4527BD16}"/>
              </a:ext>
            </a:extLst>
          </p:cNvPr>
          <p:cNvSpPr/>
          <p:nvPr/>
        </p:nvSpPr>
        <p:spPr>
          <a:xfrm flipH="1">
            <a:off x="8089369" y="2225650"/>
            <a:ext cx="1768478" cy="705936"/>
          </a:xfrm>
          <a:prstGeom prst="cube">
            <a:avLst>
              <a:gd name="adj" fmla="val 48767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26A09BA-0EC9-4402-9086-CE385E992621}"/>
              </a:ext>
            </a:extLst>
          </p:cNvPr>
          <p:cNvGrpSpPr/>
          <p:nvPr/>
        </p:nvGrpSpPr>
        <p:grpSpPr>
          <a:xfrm>
            <a:off x="8095475" y="956373"/>
            <a:ext cx="1576465" cy="1567307"/>
            <a:chOff x="5138738" y="-608163"/>
            <a:chExt cx="4786312" cy="503985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2BBA748-BE54-4390-A912-B867D56AEC0D}"/>
                </a:ext>
              </a:extLst>
            </p:cNvPr>
            <p:cNvSpPr/>
            <p:nvPr/>
          </p:nvSpPr>
          <p:spPr>
            <a:xfrm>
              <a:off x="5793224" y="3973382"/>
              <a:ext cx="3766861" cy="380050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A9E886-0931-43BE-A44A-B5C618A7F0DD}"/>
                </a:ext>
              </a:extLst>
            </p:cNvPr>
            <p:cNvGrpSpPr/>
            <p:nvPr/>
          </p:nvGrpSpPr>
          <p:grpSpPr>
            <a:xfrm>
              <a:off x="5138738" y="-608163"/>
              <a:ext cx="4786312" cy="5039851"/>
              <a:chOff x="5995988" y="2712903"/>
              <a:chExt cx="2457450" cy="2587625"/>
            </a:xfrm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0FE312EA-A7CC-40BC-B279-483EB91B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712903"/>
                <a:ext cx="2457450" cy="2587625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282F3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26C7F4D9-D12A-42AB-8FDB-25CB9604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3270116"/>
                <a:ext cx="1450975" cy="143510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282F3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97BC4BC3-781E-4667-8872-0E49CD15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2874828"/>
                <a:ext cx="1381125" cy="1384300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solidFill>
                <a:srgbClr val="CB1B4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282F3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11D7F8F-F972-436F-B46B-E8A5A1FDF08D}"/>
              </a:ext>
            </a:extLst>
          </p:cNvPr>
          <p:cNvSpPr txBox="1"/>
          <p:nvPr/>
        </p:nvSpPr>
        <p:spPr>
          <a:xfrm>
            <a:off x="4110359" y="4313362"/>
            <a:ext cx="12364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Random Forest</a:t>
            </a:r>
            <a:endParaRPr lang="en-US" sz="1600" b="1" kern="0" dirty="0">
              <a:solidFill>
                <a:schemeClr val="tx2"/>
              </a:solidFill>
              <a:latin typeface="Tw Cen MT" panose="020B0602020104020603" pitchFamily="34" charset="77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9CD76B-DB50-4CBC-8232-9566B5876B74}"/>
              </a:ext>
            </a:extLst>
          </p:cNvPr>
          <p:cNvSpPr txBox="1"/>
          <p:nvPr/>
        </p:nvSpPr>
        <p:spPr>
          <a:xfrm>
            <a:off x="5592467" y="3870128"/>
            <a:ext cx="12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Logistic Regression</a:t>
            </a:r>
          </a:p>
          <a:p>
            <a:pPr algn="ctr">
              <a:defRPr/>
            </a:pPr>
            <a:r>
              <a:rPr lang="en-US" sz="1600" b="1" kern="0" dirty="0">
                <a:solidFill>
                  <a:schemeClr val="tx2"/>
                </a:solidFill>
                <a:latin typeface="Tw Cen MT" panose="020B0602020104020603" pitchFamily="34" charset="77"/>
                <a:ea typeface="Noto Sans" panose="020B0502040504020204" pitchFamily="34"/>
                <a:cs typeface="Segoe UI" panose="020B0502040204020203" pitchFamily="34" charset="0"/>
              </a:rPr>
              <a:t>(</a:t>
            </a:r>
            <a:r>
              <a:rPr lang="en-US" sz="1600" b="1" kern="0" dirty="0" err="1">
                <a:solidFill>
                  <a:schemeClr val="tx2"/>
                </a:solidFill>
                <a:latin typeface="Tw Cen MT" panose="020B0602020104020603" pitchFamily="34" charset="77"/>
                <a:ea typeface="Noto Sans" panose="020B0502040504020204" pitchFamily="34"/>
                <a:cs typeface="Segoe UI" panose="020B0502040204020203" pitchFamily="34" charset="0"/>
              </a:rPr>
              <a:t>Multi_class</a:t>
            </a:r>
            <a:r>
              <a:rPr lang="en-US" sz="1600" b="1" kern="0" dirty="0">
                <a:solidFill>
                  <a:schemeClr val="tx2"/>
                </a:solidFill>
                <a:latin typeface="Tw Cen MT" panose="020B0602020104020603" pitchFamily="34" charset="77"/>
                <a:ea typeface="Noto Sans" panose="020B0502040504020204" pitchFamily="34"/>
                <a:cs typeface="Segoe UI" panose="020B0502040204020203" pitchFamily="34" charset="0"/>
              </a:rPr>
              <a:t>=‘multinomial’)</a:t>
            </a:r>
            <a:endParaRPr lang="en-GB" sz="1600" b="1" kern="0" dirty="0">
              <a:solidFill>
                <a:schemeClr val="tx2"/>
              </a:solidFill>
              <a:latin typeface="Tw Cen MT" panose="020B0602020104020603" pitchFamily="34" charset="77"/>
              <a:ea typeface="Noto Sans" panose="020B0502040504020204" pitchFamily="34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2D0E5E-4822-4095-90C6-1614FA9A2B23}"/>
              </a:ext>
            </a:extLst>
          </p:cNvPr>
          <p:cNvSpPr txBox="1"/>
          <p:nvPr/>
        </p:nvSpPr>
        <p:spPr>
          <a:xfrm>
            <a:off x="8477656" y="3307305"/>
            <a:ext cx="134883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Linear SVC (</a:t>
            </a:r>
            <a:r>
              <a:rPr lang="en-US" sz="1600" b="1" kern="0" err="1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Multi_class</a:t>
            </a:r>
            <a:r>
              <a:rPr lang="en-US" sz="1600" b="1" kern="0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 = ‘OVR’)</a:t>
            </a:r>
            <a:endParaRPr lang="en-US" sz="1600">
              <a:solidFill>
                <a:schemeClr val="tx2"/>
              </a:solidFill>
              <a:latin typeface="Tw Cen MT" panose="020B0602020104020603" pitchFamily="34" charset="77"/>
              <a:ea typeface="Noto Sans"/>
              <a:cs typeface="Segoe UI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88D91E-D36F-42E4-A822-66117B3C9E32}"/>
              </a:ext>
            </a:extLst>
          </p:cNvPr>
          <p:cNvSpPr/>
          <p:nvPr/>
        </p:nvSpPr>
        <p:spPr>
          <a:xfrm>
            <a:off x="4272142" y="3658152"/>
            <a:ext cx="605906" cy="57719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BCFDD8-7467-4256-9E32-9837DA66A62F}"/>
              </a:ext>
            </a:extLst>
          </p:cNvPr>
          <p:cNvGrpSpPr/>
          <p:nvPr/>
        </p:nvGrpSpPr>
        <p:grpSpPr>
          <a:xfrm rot="20404528">
            <a:off x="3002450" y="1881904"/>
            <a:ext cx="1728899" cy="2001424"/>
            <a:chOff x="4742068" y="1262522"/>
            <a:chExt cx="520700" cy="1146176"/>
          </a:xfrm>
          <a:solidFill>
            <a:srgbClr val="282F39"/>
          </a:solidFill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9BDD1D59-233E-4492-8470-E4CEB7FAF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2068" y="1448260"/>
              <a:ext cx="520700" cy="960438"/>
            </a:xfrm>
            <a:custGeom>
              <a:avLst/>
              <a:gdLst>
                <a:gd name="T0" fmla="*/ 359 w 740"/>
                <a:gd name="T1" fmla="*/ 85 h 685"/>
                <a:gd name="T2" fmla="*/ 297 w 740"/>
                <a:gd name="T3" fmla="*/ 76 h 685"/>
                <a:gd name="T4" fmla="*/ 263 w 740"/>
                <a:gd name="T5" fmla="*/ 70 h 685"/>
                <a:gd name="T6" fmla="*/ 241 w 740"/>
                <a:gd name="T7" fmla="*/ 80 h 685"/>
                <a:gd name="T8" fmla="*/ 179 w 740"/>
                <a:gd name="T9" fmla="*/ 154 h 685"/>
                <a:gd name="T10" fmla="*/ 147 w 740"/>
                <a:gd name="T11" fmla="*/ 165 h 685"/>
                <a:gd name="T12" fmla="*/ 123 w 740"/>
                <a:gd name="T13" fmla="*/ 141 h 685"/>
                <a:gd name="T14" fmla="*/ 129 w 740"/>
                <a:gd name="T15" fmla="*/ 114 h 685"/>
                <a:gd name="T16" fmla="*/ 214 w 740"/>
                <a:gd name="T17" fmla="*/ 12 h 685"/>
                <a:gd name="T18" fmla="*/ 237 w 740"/>
                <a:gd name="T19" fmla="*/ 1 h 685"/>
                <a:gd name="T20" fmla="*/ 402 w 740"/>
                <a:gd name="T21" fmla="*/ 2 h 685"/>
                <a:gd name="T22" fmla="*/ 502 w 740"/>
                <a:gd name="T23" fmla="*/ 43 h 685"/>
                <a:gd name="T24" fmla="*/ 544 w 740"/>
                <a:gd name="T25" fmla="*/ 99 h 685"/>
                <a:gd name="T26" fmla="*/ 582 w 740"/>
                <a:gd name="T27" fmla="*/ 170 h 685"/>
                <a:gd name="T28" fmla="*/ 603 w 740"/>
                <a:gd name="T29" fmla="*/ 210 h 685"/>
                <a:gd name="T30" fmla="*/ 614 w 740"/>
                <a:gd name="T31" fmla="*/ 213 h 685"/>
                <a:gd name="T32" fmla="*/ 690 w 740"/>
                <a:gd name="T33" fmla="*/ 161 h 685"/>
                <a:gd name="T34" fmla="*/ 724 w 740"/>
                <a:gd name="T35" fmla="*/ 160 h 685"/>
                <a:gd name="T36" fmla="*/ 739 w 740"/>
                <a:gd name="T37" fmla="*/ 190 h 685"/>
                <a:gd name="T38" fmla="*/ 722 w 740"/>
                <a:gd name="T39" fmla="*/ 217 h 685"/>
                <a:gd name="T40" fmla="*/ 679 w 740"/>
                <a:gd name="T41" fmla="*/ 247 h 685"/>
                <a:gd name="T42" fmla="*/ 606 w 740"/>
                <a:gd name="T43" fmla="*/ 297 h 685"/>
                <a:gd name="T44" fmla="*/ 569 w 740"/>
                <a:gd name="T45" fmla="*/ 287 h 685"/>
                <a:gd name="T46" fmla="*/ 488 w 740"/>
                <a:gd name="T47" fmla="*/ 170 h 685"/>
                <a:gd name="T48" fmla="*/ 486 w 740"/>
                <a:gd name="T49" fmla="*/ 168 h 685"/>
                <a:gd name="T50" fmla="*/ 423 w 740"/>
                <a:gd name="T51" fmla="*/ 257 h 685"/>
                <a:gd name="T52" fmla="*/ 434 w 740"/>
                <a:gd name="T53" fmla="*/ 268 h 685"/>
                <a:gd name="T54" fmla="*/ 554 w 740"/>
                <a:gd name="T55" fmla="*/ 374 h 685"/>
                <a:gd name="T56" fmla="*/ 570 w 740"/>
                <a:gd name="T57" fmla="*/ 388 h 685"/>
                <a:gd name="T58" fmla="*/ 583 w 740"/>
                <a:gd name="T59" fmla="*/ 419 h 685"/>
                <a:gd name="T60" fmla="*/ 583 w 740"/>
                <a:gd name="T61" fmla="*/ 483 h 685"/>
                <a:gd name="T62" fmla="*/ 584 w 740"/>
                <a:gd name="T63" fmla="*/ 637 h 685"/>
                <a:gd name="T64" fmla="*/ 563 w 740"/>
                <a:gd name="T65" fmla="*/ 674 h 685"/>
                <a:gd name="T66" fmla="*/ 505 w 740"/>
                <a:gd name="T67" fmla="*/ 652 h 685"/>
                <a:gd name="T68" fmla="*/ 503 w 740"/>
                <a:gd name="T69" fmla="*/ 637 h 685"/>
                <a:gd name="T70" fmla="*/ 503 w 740"/>
                <a:gd name="T71" fmla="*/ 465 h 685"/>
                <a:gd name="T72" fmla="*/ 485 w 740"/>
                <a:gd name="T73" fmla="*/ 431 h 685"/>
                <a:gd name="T74" fmla="*/ 361 w 740"/>
                <a:gd name="T75" fmla="*/ 345 h 685"/>
                <a:gd name="T76" fmla="*/ 359 w 740"/>
                <a:gd name="T77" fmla="*/ 344 h 685"/>
                <a:gd name="T78" fmla="*/ 330 w 740"/>
                <a:gd name="T79" fmla="*/ 384 h 685"/>
                <a:gd name="T80" fmla="*/ 291 w 740"/>
                <a:gd name="T81" fmla="*/ 437 h 685"/>
                <a:gd name="T82" fmla="*/ 259 w 740"/>
                <a:gd name="T83" fmla="*/ 454 h 685"/>
                <a:gd name="T84" fmla="*/ 41 w 740"/>
                <a:gd name="T85" fmla="*/ 455 h 685"/>
                <a:gd name="T86" fmla="*/ 1 w 740"/>
                <a:gd name="T87" fmla="*/ 412 h 685"/>
                <a:gd name="T88" fmla="*/ 42 w 740"/>
                <a:gd name="T89" fmla="*/ 373 h 685"/>
                <a:gd name="T90" fmla="*/ 205 w 740"/>
                <a:gd name="T91" fmla="*/ 373 h 685"/>
                <a:gd name="T92" fmla="*/ 237 w 740"/>
                <a:gd name="T93" fmla="*/ 352 h 685"/>
                <a:gd name="T94" fmla="*/ 271 w 740"/>
                <a:gd name="T95" fmla="*/ 278 h 685"/>
                <a:gd name="T96" fmla="*/ 304 w 740"/>
                <a:gd name="T97" fmla="*/ 206 h 685"/>
                <a:gd name="T98" fmla="*/ 334 w 740"/>
                <a:gd name="T99" fmla="*/ 141 h 685"/>
                <a:gd name="T100" fmla="*/ 358 w 740"/>
                <a:gd name="T101" fmla="*/ 88 h 685"/>
                <a:gd name="T102" fmla="*/ 359 w 740"/>
                <a:gd name="T103" fmla="*/ 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0" h="685">
                  <a:moveTo>
                    <a:pt x="359" y="85"/>
                  </a:moveTo>
                  <a:cubicBezTo>
                    <a:pt x="338" y="82"/>
                    <a:pt x="318" y="79"/>
                    <a:pt x="297" y="76"/>
                  </a:cubicBezTo>
                  <a:cubicBezTo>
                    <a:pt x="286" y="74"/>
                    <a:pt x="274" y="72"/>
                    <a:pt x="263" y="70"/>
                  </a:cubicBezTo>
                  <a:cubicBezTo>
                    <a:pt x="253" y="69"/>
                    <a:pt x="247" y="73"/>
                    <a:pt x="241" y="80"/>
                  </a:cubicBezTo>
                  <a:cubicBezTo>
                    <a:pt x="220" y="105"/>
                    <a:pt x="200" y="129"/>
                    <a:pt x="179" y="154"/>
                  </a:cubicBezTo>
                  <a:cubicBezTo>
                    <a:pt x="171" y="164"/>
                    <a:pt x="159" y="168"/>
                    <a:pt x="147" y="165"/>
                  </a:cubicBezTo>
                  <a:cubicBezTo>
                    <a:pt x="134" y="162"/>
                    <a:pt x="126" y="154"/>
                    <a:pt x="123" y="141"/>
                  </a:cubicBezTo>
                  <a:cubicBezTo>
                    <a:pt x="120" y="132"/>
                    <a:pt x="122" y="122"/>
                    <a:pt x="129" y="114"/>
                  </a:cubicBezTo>
                  <a:cubicBezTo>
                    <a:pt x="157" y="80"/>
                    <a:pt x="185" y="46"/>
                    <a:pt x="214" y="12"/>
                  </a:cubicBezTo>
                  <a:cubicBezTo>
                    <a:pt x="220" y="5"/>
                    <a:pt x="227" y="1"/>
                    <a:pt x="237" y="1"/>
                  </a:cubicBezTo>
                  <a:cubicBezTo>
                    <a:pt x="292" y="1"/>
                    <a:pt x="347" y="0"/>
                    <a:pt x="402" y="2"/>
                  </a:cubicBezTo>
                  <a:cubicBezTo>
                    <a:pt x="440" y="3"/>
                    <a:pt x="474" y="18"/>
                    <a:pt x="502" y="43"/>
                  </a:cubicBezTo>
                  <a:cubicBezTo>
                    <a:pt x="520" y="59"/>
                    <a:pt x="533" y="79"/>
                    <a:pt x="544" y="99"/>
                  </a:cubicBezTo>
                  <a:cubicBezTo>
                    <a:pt x="556" y="123"/>
                    <a:pt x="569" y="147"/>
                    <a:pt x="582" y="170"/>
                  </a:cubicBezTo>
                  <a:cubicBezTo>
                    <a:pt x="589" y="184"/>
                    <a:pt x="596" y="197"/>
                    <a:pt x="603" y="210"/>
                  </a:cubicBezTo>
                  <a:cubicBezTo>
                    <a:pt x="606" y="215"/>
                    <a:pt x="610" y="216"/>
                    <a:pt x="614" y="213"/>
                  </a:cubicBezTo>
                  <a:cubicBezTo>
                    <a:pt x="640" y="196"/>
                    <a:pt x="665" y="178"/>
                    <a:pt x="690" y="161"/>
                  </a:cubicBezTo>
                  <a:cubicBezTo>
                    <a:pt x="701" y="154"/>
                    <a:pt x="713" y="154"/>
                    <a:pt x="724" y="160"/>
                  </a:cubicBezTo>
                  <a:cubicBezTo>
                    <a:pt x="734" y="167"/>
                    <a:pt x="740" y="177"/>
                    <a:pt x="739" y="190"/>
                  </a:cubicBezTo>
                  <a:cubicBezTo>
                    <a:pt x="739" y="202"/>
                    <a:pt x="732" y="210"/>
                    <a:pt x="722" y="217"/>
                  </a:cubicBezTo>
                  <a:cubicBezTo>
                    <a:pt x="707" y="227"/>
                    <a:pt x="693" y="237"/>
                    <a:pt x="679" y="247"/>
                  </a:cubicBezTo>
                  <a:cubicBezTo>
                    <a:pt x="655" y="263"/>
                    <a:pt x="631" y="280"/>
                    <a:pt x="606" y="297"/>
                  </a:cubicBezTo>
                  <a:cubicBezTo>
                    <a:pt x="593" y="305"/>
                    <a:pt x="577" y="299"/>
                    <a:pt x="569" y="287"/>
                  </a:cubicBezTo>
                  <a:cubicBezTo>
                    <a:pt x="542" y="248"/>
                    <a:pt x="515" y="209"/>
                    <a:pt x="488" y="170"/>
                  </a:cubicBezTo>
                  <a:cubicBezTo>
                    <a:pt x="488" y="170"/>
                    <a:pt x="487" y="169"/>
                    <a:pt x="486" y="168"/>
                  </a:cubicBezTo>
                  <a:cubicBezTo>
                    <a:pt x="465" y="198"/>
                    <a:pt x="444" y="227"/>
                    <a:pt x="423" y="257"/>
                  </a:cubicBezTo>
                  <a:cubicBezTo>
                    <a:pt x="427" y="261"/>
                    <a:pt x="431" y="265"/>
                    <a:pt x="434" y="268"/>
                  </a:cubicBezTo>
                  <a:cubicBezTo>
                    <a:pt x="474" y="303"/>
                    <a:pt x="514" y="338"/>
                    <a:pt x="554" y="374"/>
                  </a:cubicBezTo>
                  <a:cubicBezTo>
                    <a:pt x="559" y="378"/>
                    <a:pt x="565" y="383"/>
                    <a:pt x="570" y="388"/>
                  </a:cubicBezTo>
                  <a:cubicBezTo>
                    <a:pt x="579" y="396"/>
                    <a:pt x="583" y="407"/>
                    <a:pt x="583" y="419"/>
                  </a:cubicBezTo>
                  <a:cubicBezTo>
                    <a:pt x="583" y="440"/>
                    <a:pt x="583" y="461"/>
                    <a:pt x="583" y="483"/>
                  </a:cubicBezTo>
                  <a:cubicBezTo>
                    <a:pt x="584" y="534"/>
                    <a:pt x="584" y="585"/>
                    <a:pt x="584" y="637"/>
                  </a:cubicBezTo>
                  <a:cubicBezTo>
                    <a:pt x="584" y="653"/>
                    <a:pt x="577" y="666"/>
                    <a:pt x="563" y="674"/>
                  </a:cubicBezTo>
                  <a:cubicBezTo>
                    <a:pt x="541" y="685"/>
                    <a:pt x="513" y="676"/>
                    <a:pt x="505" y="652"/>
                  </a:cubicBezTo>
                  <a:cubicBezTo>
                    <a:pt x="503" y="647"/>
                    <a:pt x="503" y="642"/>
                    <a:pt x="503" y="637"/>
                  </a:cubicBezTo>
                  <a:cubicBezTo>
                    <a:pt x="502" y="579"/>
                    <a:pt x="502" y="522"/>
                    <a:pt x="503" y="465"/>
                  </a:cubicBezTo>
                  <a:cubicBezTo>
                    <a:pt x="503" y="450"/>
                    <a:pt x="498" y="439"/>
                    <a:pt x="485" y="431"/>
                  </a:cubicBezTo>
                  <a:cubicBezTo>
                    <a:pt x="444" y="402"/>
                    <a:pt x="402" y="373"/>
                    <a:pt x="361" y="345"/>
                  </a:cubicBezTo>
                  <a:cubicBezTo>
                    <a:pt x="361" y="344"/>
                    <a:pt x="360" y="344"/>
                    <a:pt x="359" y="344"/>
                  </a:cubicBezTo>
                  <a:cubicBezTo>
                    <a:pt x="350" y="357"/>
                    <a:pt x="340" y="371"/>
                    <a:pt x="330" y="384"/>
                  </a:cubicBezTo>
                  <a:cubicBezTo>
                    <a:pt x="317" y="402"/>
                    <a:pt x="304" y="420"/>
                    <a:pt x="291" y="437"/>
                  </a:cubicBezTo>
                  <a:cubicBezTo>
                    <a:pt x="283" y="448"/>
                    <a:pt x="273" y="454"/>
                    <a:pt x="259" y="454"/>
                  </a:cubicBezTo>
                  <a:cubicBezTo>
                    <a:pt x="186" y="454"/>
                    <a:pt x="113" y="455"/>
                    <a:pt x="41" y="455"/>
                  </a:cubicBezTo>
                  <a:cubicBezTo>
                    <a:pt x="17" y="455"/>
                    <a:pt x="0" y="435"/>
                    <a:pt x="1" y="412"/>
                  </a:cubicBezTo>
                  <a:cubicBezTo>
                    <a:pt x="1" y="390"/>
                    <a:pt x="21" y="373"/>
                    <a:pt x="42" y="373"/>
                  </a:cubicBezTo>
                  <a:cubicBezTo>
                    <a:pt x="97" y="373"/>
                    <a:pt x="151" y="373"/>
                    <a:pt x="205" y="373"/>
                  </a:cubicBezTo>
                  <a:cubicBezTo>
                    <a:pt x="226" y="373"/>
                    <a:pt x="231" y="367"/>
                    <a:pt x="237" y="352"/>
                  </a:cubicBezTo>
                  <a:cubicBezTo>
                    <a:pt x="248" y="327"/>
                    <a:pt x="260" y="303"/>
                    <a:pt x="271" y="278"/>
                  </a:cubicBezTo>
                  <a:cubicBezTo>
                    <a:pt x="282" y="254"/>
                    <a:pt x="293" y="230"/>
                    <a:pt x="304" y="206"/>
                  </a:cubicBezTo>
                  <a:cubicBezTo>
                    <a:pt x="314" y="184"/>
                    <a:pt x="324" y="163"/>
                    <a:pt x="334" y="141"/>
                  </a:cubicBezTo>
                  <a:cubicBezTo>
                    <a:pt x="342" y="123"/>
                    <a:pt x="350" y="106"/>
                    <a:pt x="358" y="88"/>
                  </a:cubicBezTo>
                  <a:cubicBezTo>
                    <a:pt x="358" y="88"/>
                    <a:pt x="358" y="87"/>
                    <a:pt x="35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282F3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259E5581-CD2B-4F8A-BA84-3E83A56A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806" y="1262522"/>
              <a:ext cx="111125" cy="219075"/>
            </a:xfrm>
            <a:custGeom>
              <a:avLst/>
              <a:gdLst>
                <a:gd name="T0" fmla="*/ 78 w 157"/>
                <a:gd name="T1" fmla="*/ 0 h 156"/>
                <a:gd name="T2" fmla="*/ 157 w 157"/>
                <a:gd name="T3" fmla="*/ 78 h 156"/>
                <a:gd name="T4" fmla="*/ 79 w 157"/>
                <a:gd name="T5" fmla="*/ 156 h 156"/>
                <a:gd name="T6" fmla="*/ 0 w 157"/>
                <a:gd name="T7" fmla="*/ 78 h 156"/>
                <a:gd name="T8" fmla="*/ 78 w 157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6">
                  <a:moveTo>
                    <a:pt x="78" y="0"/>
                  </a:moveTo>
                  <a:cubicBezTo>
                    <a:pt x="123" y="0"/>
                    <a:pt x="157" y="34"/>
                    <a:pt x="157" y="78"/>
                  </a:cubicBezTo>
                  <a:cubicBezTo>
                    <a:pt x="156" y="121"/>
                    <a:pt x="123" y="156"/>
                    <a:pt x="79" y="156"/>
                  </a:cubicBezTo>
                  <a:cubicBezTo>
                    <a:pt x="34" y="156"/>
                    <a:pt x="0" y="122"/>
                    <a:pt x="0" y="78"/>
                  </a:cubicBezTo>
                  <a:cubicBezTo>
                    <a:pt x="0" y="33"/>
                    <a:pt x="34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282F3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3A0C1378-CC4A-424C-AB13-F2CA1EBF5F9F}"/>
              </a:ext>
            </a:extLst>
          </p:cNvPr>
          <p:cNvSpPr/>
          <p:nvPr/>
        </p:nvSpPr>
        <p:spPr>
          <a:xfrm>
            <a:off x="3039927" y="3990468"/>
            <a:ext cx="300265" cy="63286"/>
          </a:xfrm>
          <a:prstGeom prst="ellipse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7D65-0873-4C8F-A34A-667F9F00454F}"/>
              </a:ext>
            </a:extLst>
          </p:cNvPr>
          <p:cNvSpPr txBox="1"/>
          <p:nvPr/>
        </p:nvSpPr>
        <p:spPr>
          <a:xfrm>
            <a:off x="2943922" y="4338242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91.76%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11917F-F706-4D15-A0C5-ED6616CC21CD}"/>
              </a:ext>
            </a:extLst>
          </p:cNvPr>
          <p:cNvSpPr txBox="1"/>
          <p:nvPr/>
        </p:nvSpPr>
        <p:spPr>
          <a:xfrm>
            <a:off x="4454408" y="3935813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92.50%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0B65535-6D69-445C-BB72-D35557516946}"/>
              </a:ext>
            </a:extLst>
          </p:cNvPr>
          <p:cNvSpPr txBox="1"/>
          <p:nvPr/>
        </p:nvSpPr>
        <p:spPr>
          <a:xfrm>
            <a:off x="5870725" y="3500037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93.07%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2D3106-59CF-4E28-B900-255091E7C2AC}"/>
              </a:ext>
            </a:extLst>
          </p:cNvPr>
          <p:cNvSpPr txBox="1"/>
          <p:nvPr/>
        </p:nvSpPr>
        <p:spPr>
          <a:xfrm>
            <a:off x="7345951" y="3105878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95.10%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361E5F5-8BC3-4F1A-A685-3762FD072C00}"/>
              </a:ext>
            </a:extLst>
          </p:cNvPr>
          <p:cNvSpPr txBox="1"/>
          <p:nvPr/>
        </p:nvSpPr>
        <p:spPr>
          <a:xfrm>
            <a:off x="8808048" y="2674789"/>
            <a:ext cx="104923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95.12</a:t>
            </a:r>
            <a:r>
              <a:rPr lang="en-IN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D9C6E69E-88C0-4B4B-9E9A-6A9843699455}"/>
              </a:ext>
            </a:extLst>
          </p:cNvPr>
          <p:cNvSpPr txBox="1">
            <a:spLocks/>
          </p:cNvSpPr>
          <p:nvPr/>
        </p:nvSpPr>
        <p:spPr>
          <a:xfrm>
            <a:off x="512844" y="542273"/>
            <a:ext cx="9344435" cy="55379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MODELS USED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DFA05-D810-FE0A-3D11-1E13FAE2A280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AF976-24E4-4217-ABE6-7BF2E96C91BB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AF3D9-7332-E387-476C-2B76DFD9DC84}"/>
              </a:ext>
            </a:extLst>
          </p:cNvPr>
          <p:cNvSpPr txBox="1"/>
          <p:nvPr/>
        </p:nvSpPr>
        <p:spPr>
          <a:xfrm>
            <a:off x="6978789" y="3830525"/>
            <a:ext cx="137724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Linear SVC </a:t>
            </a:r>
            <a:endParaRPr lang="en-US" sz="1600">
              <a:solidFill>
                <a:schemeClr val="tx2"/>
              </a:solidFill>
              <a:latin typeface="Tw Cen MT" panose="020B0602020104020603" pitchFamily="34" charset="77"/>
              <a:ea typeface="Noto Sans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CBC40-B12E-C2A6-3414-68F3EC412A41}"/>
              </a:ext>
            </a:extLst>
          </p:cNvPr>
          <p:cNvSpPr txBox="1"/>
          <p:nvPr/>
        </p:nvSpPr>
        <p:spPr>
          <a:xfrm>
            <a:off x="2622601" y="4668697"/>
            <a:ext cx="123644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tx2"/>
                </a:solidFill>
                <a:latin typeface="Tw Cen MT" panose="020B0602020104020603" pitchFamily="34" charset="77"/>
                <a:ea typeface="Noto Sans"/>
                <a:cs typeface="Segoe UI"/>
              </a:rPr>
              <a:t>Gradient Boosting</a:t>
            </a:r>
            <a:endParaRPr lang="en-US" sz="1600" b="1" kern="0" dirty="0">
              <a:solidFill>
                <a:schemeClr val="tx2"/>
              </a:solidFill>
              <a:latin typeface="Tw Cen MT" panose="020B0602020104020603" pitchFamily="34" charset="77"/>
              <a:ea typeface="Noto Sans" panose="020B0502040504020204" pitchFamily="34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28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3315-8A3A-150A-63A6-F851EBB7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36" y="143183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PROJECT EXECUTION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02CF4-8EF2-F78A-B5B9-AD135A361F70}"/>
              </a:ext>
            </a:extLst>
          </p:cNvPr>
          <p:cNvSpPr txBox="1"/>
          <p:nvPr/>
        </p:nvSpPr>
        <p:spPr>
          <a:xfrm>
            <a:off x="1009694" y="3897835"/>
            <a:ext cx="24624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err="1">
                <a:solidFill>
                  <a:schemeClr val="tx2"/>
                </a:solidFill>
                <a:latin typeface="Tw Cen MT" panose="020B0602020104020603" pitchFamily="34" charset="77"/>
              </a:rPr>
              <a:t>Baluni</a:t>
            </a:r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,</a:t>
            </a:r>
          </a:p>
          <a:p>
            <a:pPr algn="ctr"/>
            <a:r>
              <a:rPr lang="en-US" b="1" err="1">
                <a:solidFill>
                  <a:schemeClr val="tx2"/>
                </a:solidFill>
                <a:latin typeface="Tw Cen MT" panose="020B0602020104020603" pitchFamily="34" charset="77"/>
              </a:rPr>
              <a:t>Sanyukta</a:t>
            </a:r>
            <a:endParaRPr lang="en-US" b="1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0FA01-5FF3-3163-25E0-C6D9C7C5D9A6}"/>
              </a:ext>
            </a:extLst>
          </p:cNvPr>
          <p:cNvSpPr txBox="1"/>
          <p:nvPr/>
        </p:nvSpPr>
        <p:spPr>
          <a:xfrm>
            <a:off x="3445040" y="3897835"/>
            <a:ext cx="15491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Gulati,</a:t>
            </a:r>
          </a:p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Tavish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EF5B2-8A8C-392F-D106-2C331A2AC432}"/>
              </a:ext>
            </a:extLst>
          </p:cNvPr>
          <p:cNvSpPr txBox="1"/>
          <p:nvPr/>
        </p:nvSpPr>
        <p:spPr>
          <a:xfrm>
            <a:off x="5056670" y="3880364"/>
            <a:ext cx="21755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Patil,</a:t>
            </a:r>
          </a:p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Soham</a:t>
            </a:r>
            <a:endParaRPr lang="en-US" sz="160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5D412-229E-E152-2C0B-1735051D7583}"/>
              </a:ext>
            </a:extLst>
          </p:cNvPr>
          <p:cNvSpPr txBox="1"/>
          <p:nvPr/>
        </p:nvSpPr>
        <p:spPr>
          <a:xfrm>
            <a:off x="7258234" y="3897835"/>
            <a:ext cx="14980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Sheth,</a:t>
            </a:r>
          </a:p>
          <a:p>
            <a:pPr algn="ctr"/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Parth</a:t>
            </a:r>
            <a:endParaRPr lang="en-US" b="1">
              <a:solidFill>
                <a:schemeClr val="tx2"/>
              </a:solidFill>
              <a:latin typeface="Tw Cen MT" panose="020B0602020104020603" pitchFamily="34" charset="77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17FC9E-4456-2769-84F7-EA1BC2154099}"/>
              </a:ext>
            </a:extLst>
          </p:cNvPr>
          <p:cNvSpPr txBox="1"/>
          <p:nvPr/>
        </p:nvSpPr>
        <p:spPr>
          <a:xfrm>
            <a:off x="9057373" y="3897835"/>
            <a:ext cx="17534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err="1">
                <a:solidFill>
                  <a:schemeClr val="tx2"/>
                </a:solidFill>
                <a:latin typeface="Tw Cen MT" panose="020B0602020104020603" pitchFamily="34" charset="77"/>
              </a:rPr>
              <a:t>Chilla</a:t>
            </a:r>
            <a:r>
              <a:rPr lang="en-US" b="1">
                <a:solidFill>
                  <a:schemeClr val="tx2"/>
                </a:solidFill>
                <a:latin typeface="Tw Cen MT" panose="020B0602020104020603" pitchFamily="34" charset="77"/>
              </a:rPr>
              <a:t>,</a:t>
            </a:r>
          </a:p>
          <a:p>
            <a:pPr algn="ctr"/>
            <a:r>
              <a:rPr lang="en-US" b="1" err="1">
                <a:solidFill>
                  <a:schemeClr val="tx2"/>
                </a:solidFill>
                <a:latin typeface="Tw Cen MT" panose="020B0602020104020603" pitchFamily="34" charset="77"/>
                <a:cs typeface="Calibri"/>
              </a:rPr>
              <a:t>Madhulika</a:t>
            </a:r>
            <a:endParaRPr lang="en-US" b="1">
              <a:solidFill>
                <a:schemeClr val="tx2"/>
              </a:solidFill>
              <a:latin typeface="Tw Cen MT" panose="020B0602020104020603" pitchFamily="34" charset="77"/>
              <a:cs typeface="Calibri"/>
            </a:endParaRPr>
          </a:p>
        </p:txBody>
      </p:sp>
      <p:sp>
        <p:nvSpPr>
          <p:cNvPr id="23" name="Akarsh">
            <a:extLst>
              <a:ext uri="{FF2B5EF4-FFF2-40B4-BE49-F238E27FC236}">
                <a16:creationId xmlns:a16="http://schemas.microsoft.com/office/drawing/2014/main" id="{A0CC9643-744A-F25C-9638-4EFD5FF709ED}"/>
              </a:ext>
            </a:extLst>
          </p:cNvPr>
          <p:cNvSpPr txBox="1"/>
          <p:nvPr/>
        </p:nvSpPr>
        <p:spPr>
          <a:xfrm>
            <a:off x="1576903" y="4604468"/>
            <a:ext cx="1873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50000"/>
                  </a:schemeClr>
                </a:solidFill>
              </a:rPr>
              <a:t>sbaluni@purdue.edu</a:t>
            </a:r>
            <a:endParaRPr lang="en-US" sz="12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Anubhav">
            <a:extLst>
              <a:ext uri="{FF2B5EF4-FFF2-40B4-BE49-F238E27FC236}">
                <a16:creationId xmlns:a16="http://schemas.microsoft.com/office/drawing/2014/main" id="{8FDF5DA1-FD69-34E2-35BB-4F473849A36D}"/>
              </a:ext>
            </a:extLst>
          </p:cNvPr>
          <p:cNvSpPr txBox="1"/>
          <p:nvPr/>
        </p:nvSpPr>
        <p:spPr>
          <a:xfrm>
            <a:off x="3625694" y="4588969"/>
            <a:ext cx="212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50000"/>
                  </a:schemeClr>
                </a:solidFill>
              </a:rPr>
              <a:t>tgulati@purdue.edu</a:t>
            </a:r>
            <a:endParaRPr lang="en-US" sz="1050"/>
          </a:p>
        </p:txBody>
      </p:sp>
      <p:sp>
        <p:nvSpPr>
          <p:cNvPr id="25" name="Manmeet">
            <a:extLst>
              <a:ext uri="{FF2B5EF4-FFF2-40B4-BE49-F238E27FC236}">
                <a16:creationId xmlns:a16="http://schemas.microsoft.com/office/drawing/2014/main" id="{237DDFF7-2697-4D0C-5353-4FCF2F747A33}"/>
              </a:ext>
            </a:extLst>
          </p:cNvPr>
          <p:cNvSpPr txBox="1"/>
          <p:nvPr/>
        </p:nvSpPr>
        <p:spPr>
          <a:xfrm>
            <a:off x="5518908" y="4597300"/>
            <a:ext cx="212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50000"/>
                  </a:schemeClr>
                </a:solidFill>
              </a:rPr>
              <a:t>patil124@purdue.edu</a:t>
            </a:r>
            <a:endParaRPr lang="en-US" sz="1050" b="1"/>
          </a:p>
        </p:txBody>
      </p:sp>
      <p:sp>
        <p:nvSpPr>
          <p:cNvPr id="26" name="Parth">
            <a:extLst>
              <a:ext uri="{FF2B5EF4-FFF2-40B4-BE49-F238E27FC236}">
                <a16:creationId xmlns:a16="http://schemas.microsoft.com/office/drawing/2014/main" id="{045CAF22-D15A-3E2A-C2E2-5777049706CB}"/>
              </a:ext>
            </a:extLst>
          </p:cNvPr>
          <p:cNvSpPr txBox="1"/>
          <p:nvPr/>
        </p:nvSpPr>
        <p:spPr>
          <a:xfrm>
            <a:off x="7392810" y="4567817"/>
            <a:ext cx="212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50000"/>
                  </a:schemeClr>
                </a:solidFill>
              </a:rPr>
              <a:t>shethp@purdue.edu</a:t>
            </a:r>
            <a:endParaRPr lang="en-US" sz="1200" b="1"/>
          </a:p>
        </p:txBody>
      </p:sp>
      <p:sp>
        <p:nvSpPr>
          <p:cNvPr id="27" name="Rahul">
            <a:extLst>
              <a:ext uri="{FF2B5EF4-FFF2-40B4-BE49-F238E27FC236}">
                <a16:creationId xmlns:a16="http://schemas.microsoft.com/office/drawing/2014/main" id="{1FC58665-A5BA-C87D-8F2C-340ED05C4BBD}"/>
              </a:ext>
            </a:extLst>
          </p:cNvPr>
          <p:cNvSpPr txBox="1"/>
          <p:nvPr/>
        </p:nvSpPr>
        <p:spPr>
          <a:xfrm>
            <a:off x="9283586" y="4588969"/>
            <a:ext cx="212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50000"/>
                  </a:schemeClr>
                </a:solidFill>
              </a:rPr>
              <a:t>mchilla@purdue.edu</a:t>
            </a:r>
            <a:endParaRPr lang="en-US" sz="1200"/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45A6780F-176F-D77D-864B-4678D8888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75" l="9961" r="96875">
                        <a14:foregroundMark x1="29688" y1="63438" x2="53711" y2="94453"/>
                        <a14:foregroundMark x1="53711" y1="94453" x2="87598" y2="74141"/>
                        <a14:foregroundMark x1="87598" y1="74141" x2="17773" y2="62031"/>
                        <a14:foregroundMark x1="30371" y1="70469" x2="54590" y2="86016"/>
                        <a14:foregroundMark x1="81055" y1="85156" x2="47754" y2="91797"/>
                        <a14:foregroundMark x1="21289" y1="75234" x2="76465" y2="93828"/>
                        <a14:foregroundMark x1="76465" y1="93828" x2="16211" y2="77813"/>
                        <a14:foregroundMark x1="82520" y1="63672" x2="75879" y2="96719"/>
                        <a14:foregroundMark x1="75879" y1="96719" x2="70117" y2="66406"/>
                        <a14:foregroundMark x1="70117" y1="66406" x2="86328" y2="66172"/>
                        <a14:foregroundMark x1="65625" y1="52812" x2="96875" y2="80313"/>
                        <a14:foregroundMark x1="96875" y1="80313" x2="90527" y2="93516"/>
                        <a14:foregroundMark x1="13574" y1="79141" x2="44434" y2="96875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1" r="668" b="3594"/>
          <a:stretch/>
        </p:blipFill>
        <p:spPr>
          <a:xfrm>
            <a:off x="7294708" y="1971396"/>
            <a:ext cx="1361226" cy="1902788"/>
          </a:xfrm>
          <a:prstGeom prst="ellipse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DEA24DB-127D-56CB-A8D3-15E7475C2A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98633" l="9646" r="96703">
                        <a14:foregroundMark x1="35287" y1="68262" x2="32723" y2="90723"/>
                        <a14:foregroundMark x1="62027" y1="72656" x2="20269" y2="78906"/>
                        <a14:foregroundMark x1="20269" y1="78906" x2="71184" y2="94434"/>
                        <a14:foregroundMark x1="71184" y1="94434" x2="90110" y2="95117"/>
                        <a14:foregroundMark x1="29060" y1="67285" x2="42491" y2="95215"/>
                        <a14:foregroundMark x1="42491" y1="95215" x2="96703" y2="98633"/>
                        <a14:foregroundMark x1="96703" y1="98633" x2="70574" y2="59375"/>
                        <a14:foregroundMark x1="70574" y1="59375" x2="25275" y2="74512"/>
                        <a14:foregroundMark x1="25275" y1="74512" x2="15995" y2="87305"/>
                      </a14:backgroundRemoval>
                    </a14:imgEffect>
                  </a14:imgLayer>
                </a14:imgProps>
              </a:ext>
            </a:extLst>
          </a:blip>
          <a:srcRect l="8338"/>
          <a:stretch/>
        </p:blipFill>
        <p:spPr>
          <a:xfrm>
            <a:off x="3625694" y="1939425"/>
            <a:ext cx="1379484" cy="1920192"/>
          </a:xfrm>
          <a:prstGeom prst="ellipse">
            <a:avLst/>
          </a:prstGeom>
        </p:spPr>
      </p:pic>
      <p:pic>
        <p:nvPicPr>
          <p:cNvPr id="18" name="Picture 17" descr="A picture containing person, clothing, posing, suit&#10;&#10;Description automatically generated">
            <a:extLst>
              <a:ext uri="{FF2B5EF4-FFF2-40B4-BE49-F238E27FC236}">
                <a16:creationId xmlns:a16="http://schemas.microsoft.com/office/drawing/2014/main" id="{CBF6E982-A97B-5EEF-3441-B7DC91A7A8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8516" l="1855" r="89844">
                        <a14:foregroundMark x1="25977" y1="58047" x2="20996" y2="75547"/>
                        <a14:foregroundMark x1="22852" y1="68984" x2="25977" y2="90547"/>
                        <a14:foregroundMark x1="13281" y1="66797" x2="14160" y2="89063"/>
                        <a14:foregroundMark x1="78516" y1="70391" x2="88086" y2="91641"/>
                        <a14:foregroundMark x1="62109" y1="87578" x2="70313" y2="95234"/>
                        <a14:foregroundMark x1="21484" y1="90859" x2="36523" y2="92734"/>
                        <a14:foregroundMark x1="49316" y1="94922" x2="73926" y2="96719"/>
                        <a14:foregroundMark x1="6836" y1="92734" x2="6836" y2="92734"/>
                        <a14:foregroundMark x1="6836" y1="93828" x2="9082" y2="82500"/>
                        <a14:foregroundMark x1="1855" y1="98516" x2="3223" y2="91953"/>
                      </a14:backgroundRemoval>
                    </a14:imgEffect>
                  </a14:imgLayer>
                </a14:imgProps>
              </a:ext>
            </a:extLst>
          </a:blip>
          <a:srcRect l="1568" r="3575"/>
          <a:stretch/>
        </p:blipFill>
        <p:spPr>
          <a:xfrm>
            <a:off x="1514006" y="1960363"/>
            <a:ext cx="1453876" cy="1915888"/>
          </a:xfrm>
          <a:prstGeom prst="ellipse">
            <a:avLst/>
          </a:prstGeom>
        </p:spPr>
      </p:pic>
      <p:pic>
        <p:nvPicPr>
          <p:cNvPr id="32" name="Picture 3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FE457E31-A87C-B003-BC4A-1CE3990735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797" l="7813" r="97852">
                        <a14:foregroundMark x1="14746" y1="96797" x2="42871" y2="96406"/>
                        <a14:foregroundMark x1="79590" y1="71094" x2="89941" y2="90859"/>
                        <a14:foregroundMark x1="79004" y1="72969" x2="67578" y2="94063"/>
                        <a14:foregroundMark x1="64648" y1="67422" x2="60059" y2="94063"/>
                        <a14:foregroundMark x1="83008" y1="68359" x2="86523" y2="80781"/>
                        <a14:foregroundMark x1="91113" y1="77109" x2="91699" y2="90391"/>
                        <a14:foregroundMark x1="93359" y1="95938" x2="94531" y2="82109"/>
                        <a14:foregroundMark x1="97949" y1="94063" x2="95117" y2="85313"/>
                        <a14:foregroundMark x1="7813" y1="96406" x2="10156" y2="89922"/>
                      </a14:backgroundRemoval>
                    </a14:imgEffect>
                  </a14:imgLayer>
                </a14:imgProps>
              </a:ext>
            </a:extLst>
          </a:blip>
          <a:srcRect l="5460" r="1795"/>
          <a:stretch/>
        </p:blipFill>
        <p:spPr>
          <a:xfrm>
            <a:off x="9181422" y="1964885"/>
            <a:ext cx="1416624" cy="1909298"/>
          </a:xfrm>
          <a:prstGeom prst="ellipse">
            <a:avLst/>
          </a:prstGeom>
        </p:spPr>
      </p:pic>
      <p:pic>
        <p:nvPicPr>
          <p:cNvPr id="37" name="Picture 3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4ABEA41-0B53-6641-B2D7-671C572CFB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9688" l="2051" r="98047">
                        <a14:foregroundMark x1="27246" y1="71563" x2="20996" y2="95547"/>
                        <a14:foregroundMark x1="20996" y1="95547" x2="21289" y2="96016"/>
                        <a14:foregroundMark x1="76074" y1="80000" x2="83398" y2="93125"/>
                        <a14:foregroundMark x1="77930" y1="67578" x2="92969" y2="81406"/>
                        <a14:foregroundMark x1="72949" y1="66797" x2="63281" y2="94219"/>
                        <a14:foregroundMark x1="10352" y1="83281" x2="9473" y2="98984"/>
                        <a14:foregroundMark x1="9473" y1="79219" x2="8984" y2="88750"/>
                        <a14:foregroundMark x1="8496" y1="81797" x2="7518" y2="84048"/>
                        <a14:foregroundMark x1="94336" y1="83984" x2="95313" y2="98281"/>
                        <a14:foregroundMark x1="96680" y1="97109" x2="98047" y2="93516"/>
                        <a14:foregroundMark x1="8105" y1="85469" x2="7617" y2="99688"/>
                        <a14:foregroundMark x1="10840" y1="75938" x2="7129" y2="94609"/>
                        <a14:backgroundMark x1="76074" y1="44219" x2="75684" y2="59922"/>
                        <a14:backgroundMark x1="69727" y1="48203" x2="71973" y2="51875"/>
                        <a14:backgroundMark x1="5371" y1="73438" x2="1660" y2="96797"/>
                        <a14:backgroundMark x1="5762" y1="83984" x2="5682" y2="85415"/>
                      </a14:backgroundRemoval>
                    </a14:imgEffect>
                  </a14:imgLayer>
                </a14:imgProps>
              </a:ext>
            </a:extLst>
          </a:blip>
          <a:srcRect l="4609" t="-159" r="5291" b="159"/>
          <a:stretch/>
        </p:blipFill>
        <p:spPr>
          <a:xfrm>
            <a:off x="5380232" y="1932495"/>
            <a:ext cx="1416624" cy="19653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179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37B1791-1AC3-A74B-62F3-DDDF0CAF6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6" t="29142" r="15222" b="8781"/>
          <a:stretch/>
        </p:blipFill>
        <p:spPr>
          <a:xfrm>
            <a:off x="351064" y="1652576"/>
            <a:ext cx="5110843" cy="2393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E1354B-23A2-4A3D-BDDC-100B0034FA73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D39E3-25E3-202C-D707-2A34551222C8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25B09-FF11-2A85-4700-F75AEB877766}"/>
              </a:ext>
            </a:extLst>
          </p:cNvPr>
          <p:cNvSpPr txBox="1"/>
          <p:nvPr/>
        </p:nvSpPr>
        <p:spPr>
          <a:xfrm>
            <a:off x="704512" y="527625"/>
            <a:ext cx="79472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  <a:cs typeface="Calibri"/>
              </a:rPr>
              <a:t>DEALING WITH IMBALANCED DATA</a:t>
            </a:r>
          </a:p>
        </p:txBody>
      </p:sp>
      <p:pic>
        <p:nvPicPr>
          <p:cNvPr id="1026" name="Picture 2" descr="Bank Data: SMOTE. This will be a short post before we… | by Zaki Jefferson  | Analytics Vidhya | Medium">
            <a:extLst>
              <a:ext uri="{FF2B5EF4-FFF2-40B4-BE49-F238E27FC236}">
                <a16:creationId xmlns:a16="http://schemas.microsoft.com/office/drawing/2014/main" id="{28D80EC5-A8D3-AFF0-51CB-20516B542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/>
          <a:stretch/>
        </p:blipFill>
        <p:spPr bwMode="auto">
          <a:xfrm>
            <a:off x="5949251" y="3719743"/>
            <a:ext cx="5703557" cy="21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3659A-1CF6-2D67-8017-7D867C27DF1A}"/>
              </a:ext>
            </a:extLst>
          </p:cNvPr>
          <p:cNvSpPr txBox="1"/>
          <p:nvPr/>
        </p:nvSpPr>
        <p:spPr>
          <a:xfrm>
            <a:off x="661648" y="1431109"/>
            <a:ext cx="498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w Cen MT" panose="020B0602020104020603" pitchFamily="34" charset="77"/>
              </a:rPr>
              <a:t>UNDERSAMPLING AND OVERSAMPLING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87483-EC89-F9D2-2729-1EB0424A165D}"/>
              </a:ext>
            </a:extLst>
          </p:cNvPr>
          <p:cNvSpPr txBox="1"/>
          <p:nvPr/>
        </p:nvSpPr>
        <p:spPr>
          <a:xfrm>
            <a:off x="5949250" y="3058389"/>
            <a:ext cx="589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w Cen MT" panose="020B0602020104020603" pitchFamily="34" charset="77"/>
              </a:rPr>
              <a:t>SMOT (SYNTHETIC MINORITY OVERSAMPLING TECHNIQUE)</a:t>
            </a:r>
          </a:p>
        </p:txBody>
      </p:sp>
    </p:spTree>
    <p:extLst>
      <p:ext uri="{BB962C8B-B14F-4D97-AF65-F5344CB8AC3E}">
        <p14:creationId xmlns:p14="http://schemas.microsoft.com/office/powerpoint/2010/main" val="406457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D9C6E69E-88C0-4B4B-9E9A-6A9843699455}"/>
              </a:ext>
            </a:extLst>
          </p:cNvPr>
          <p:cNvSpPr txBox="1">
            <a:spLocks/>
          </p:cNvSpPr>
          <p:nvPr/>
        </p:nvSpPr>
        <p:spPr>
          <a:xfrm>
            <a:off x="512844" y="542273"/>
            <a:ext cx="9344435" cy="55379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100000"/>
              <a:buFont typeface="Arial" pitchFamily="34" charset="0"/>
              <a:buChar char="■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0896" indent="-128016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896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336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70400" indent="-1368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accent1"/>
              </a:buClr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RESULTS FROM BEST MODEL (WITH AND WITHOUT OVERSAMPLING)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DFA05-D810-FE0A-3D11-1E13FAE2A280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AF976-24E4-4217-ABE6-7BF2E96C91BB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s a confusion matrix?. Everything you Should Know about… | by  Anuganti Suresh | Analytics Vidhya | Medium">
            <a:extLst>
              <a:ext uri="{FF2B5EF4-FFF2-40B4-BE49-F238E27FC236}">
                <a16:creationId xmlns:a16="http://schemas.microsoft.com/office/drawing/2014/main" id="{8B33533C-4008-13E7-433B-65D1D90C7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4" y="1980458"/>
            <a:ext cx="4885757" cy="25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fusion matrix. Exemplified CM with the formulas of precision (PR),... |  Download Scientific Diagram">
            <a:extLst>
              <a:ext uri="{FF2B5EF4-FFF2-40B4-BE49-F238E27FC236}">
                <a16:creationId xmlns:a16="http://schemas.microsoft.com/office/drawing/2014/main" id="{B23C4838-217A-516A-4DC0-38749AC51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8" t="14632" r="11071" b="49307"/>
          <a:stretch/>
        </p:blipFill>
        <p:spPr bwMode="auto">
          <a:xfrm>
            <a:off x="2402048" y="4723002"/>
            <a:ext cx="1918282" cy="10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9E1AC64A-FC98-C75C-864D-71E4C7F8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79" y="1683067"/>
            <a:ext cx="5066358" cy="22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35BDB-8942-D714-1596-FA82834E9584}"/>
              </a:ext>
            </a:extLst>
          </p:cNvPr>
          <p:cNvSpPr txBox="1"/>
          <p:nvPr/>
        </p:nvSpPr>
        <p:spPr>
          <a:xfrm>
            <a:off x="7759817" y="1249621"/>
            <a:ext cx="196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BEFORE SMOT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CB811DE4-7537-BFFF-AAE8-E5F9AA46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32" y="4299332"/>
            <a:ext cx="5186680" cy="23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69022-1166-4688-1B0B-E552B0882733}"/>
              </a:ext>
            </a:extLst>
          </p:cNvPr>
          <p:cNvSpPr txBox="1"/>
          <p:nvPr/>
        </p:nvSpPr>
        <p:spPr>
          <a:xfrm>
            <a:off x="7849449" y="4043476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AFTER SMOT</a:t>
            </a:r>
          </a:p>
        </p:txBody>
      </p:sp>
    </p:spTree>
    <p:extLst>
      <p:ext uri="{BB962C8B-B14F-4D97-AF65-F5344CB8AC3E}">
        <p14:creationId xmlns:p14="http://schemas.microsoft.com/office/powerpoint/2010/main" val="46813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E1354B-23A2-4A3D-BDDC-100B0034FA73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D39E3-25E3-202C-D707-2A34551222C8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25B09-FF11-2A85-4700-F75AEB877766}"/>
              </a:ext>
            </a:extLst>
          </p:cNvPr>
          <p:cNvSpPr txBox="1"/>
          <p:nvPr/>
        </p:nvSpPr>
        <p:spPr>
          <a:xfrm>
            <a:off x="704512" y="527625"/>
            <a:ext cx="79472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  <a:cs typeface="Calibri"/>
              </a:rPr>
              <a:t>RESULTS ON PREDICTION DATASET</a:t>
            </a:r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542D551B-89E0-59D5-52C4-FCFABD5E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95" y="2329329"/>
            <a:ext cx="6137138" cy="263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a confusion matrix?. Everything you Should Know about… | by  Anuganti Suresh | Analytics Vidhya | Medium">
            <a:extLst>
              <a:ext uri="{FF2B5EF4-FFF2-40B4-BE49-F238E27FC236}">
                <a16:creationId xmlns:a16="http://schemas.microsoft.com/office/drawing/2014/main" id="{67B4E796-3034-453C-9FC9-AABF3D1F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4" y="1980458"/>
            <a:ext cx="4885757" cy="25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fusion matrix. Exemplified CM with the formulas of precision (PR),... |  Download Scientific Diagram">
            <a:extLst>
              <a:ext uri="{FF2B5EF4-FFF2-40B4-BE49-F238E27FC236}">
                <a16:creationId xmlns:a16="http://schemas.microsoft.com/office/drawing/2014/main" id="{8F0EA71B-59BC-75BF-805F-7B818174A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8" t="14632" r="11071" b="49307"/>
          <a:stretch/>
        </p:blipFill>
        <p:spPr bwMode="auto">
          <a:xfrm>
            <a:off x="2402048" y="4723002"/>
            <a:ext cx="1918282" cy="10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24CA-C617-586C-9A45-5682CD8F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67105"/>
            <a:ext cx="10993549" cy="762516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TOPIC MODELING - LDA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5C6CD-7B19-5B20-62F8-71ADC0DF5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372022"/>
            <a:ext cx="10993546" cy="1373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Topic modeling was done on general category data. After categorizing the general category data through classification into ‘</a:t>
            </a:r>
            <a:r>
              <a:rPr lang="en-US" sz="1800" err="1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cars+trucks</a:t>
            </a:r>
            <a:r>
              <a:rPr lang="en-US" sz="18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’ , ‘</a:t>
            </a:r>
            <a:r>
              <a:rPr lang="en-US" sz="1800" err="1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beauty+hlth</a:t>
            </a:r>
            <a:r>
              <a:rPr lang="en-US" sz="18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’ and others, we decided to perform topic modeling on this others sub-category to find topic distribution of advertisements.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0F48B-66AF-0401-6755-642D9033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25" y="3015938"/>
            <a:ext cx="4274820" cy="21932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0D3BB-9F74-EA1D-E2BF-0AEB2EE2C45E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A166E-F7DB-1EDC-A03F-0DD9051F16C5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0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4736FD-D19E-E1C6-1ABC-B0B00EA084D5}"/>
              </a:ext>
            </a:extLst>
          </p:cNvPr>
          <p:cNvSpPr txBox="1"/>
          <p:nvPr/>
        </p:nvSpPr>
        <p:spPr>
          <a:xfrm>
            <a:off x="8436370" y="1417399"/>
            <a:ext cx="3576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-apple-system"/>
              </a:rPr>
              <a:t>A good topic model has fairly big, non-overlapping bubbles scattered throughout the chart instead of being clustered in one quadrant</a:t>
            </a:r>
            <a:endParaRPr lang="en-US"/>
          </a:p>
          <a:p>
            <a:endParaRPr lang="en-US"/>
          </a:p>
          <a:p>
            <a:r>
              <a:rPr lang="en-US"/>
              <a:t>Through topic modeling we realized that topic 1 talk about shipping containers, storage containers.</a:t>
            </a:r>
          </a:p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7729315-F3D2-0133-3CAA-13B8B1A2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8" y="1464149"/>
            <a:ext cx="7772400" cy="4796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E21733-783B-A83E-9383-181700DEA0F9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75DB7-7841-BEDB-50E1-5599731777C5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4731FF-F51E-F5CC-4547-F179CDFC2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67105"/>
            <a:ext cx="10993549" cy="762516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TOPIC MODELING - LDA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33231-E3BA-807F-2F68-BA04875C145F}"/>
              </a:ext>
            </a:extLst>
          </p:cNvPr>
          <p:cNvSpPr txBox="1"/>
          <p:nvPr/>
        </p:nvSpPr>
        <p:spPr>
          <a:xfrm>
            <a:off x="8531587" y="4051113"/>
            <a:ext cx="32718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</a:t>
            </a:r>
            <a:r>
              <a:rPr lang="en-US" err="1"/>
              <a:t>intertopic</a:t>
            </a:r>
            <a:r>
              <a:rPr lang="en-US"/>
              <a:t> distance map is a visualization of the topics in a two-dimensional space . The area of these topic circles is proportional to the amount of words that belong to each topic across the dictionary.</a:t>
            </a:r>
          </a:p>
        </p:txBody>
      </p:sp>
    </p:spTree>
    <p:extLst>
      <p:ext uri="{BB962C8B-B14F-4D97-AF65-F5344CB8AC3E}">
        <p14:creationId xmlns:p14="http://schemas.microsoft.com/office/powerpoint/2010/main" val="63803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1D99EA-5833-644E-B017-EB7D6EDB2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803" y="564744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tx2"/>
                </a:solidFill>
                <a:latin typeface="Tw Cen MT" panose="020B0602020104020603" pitchFamily="34" charset="77"/>
                <a:cs typeface="Segoe UI"/>
              </a:rPr>
              <a:t>LIMITATIONS</a:t>
            </a:r>
          </a:p>
        </p:txBody>
      </p:sp>
      <p:sp>
        <p:nvSpPr>
          <p:cNvPr id="39" name="Sev04">
            <a:extLst>
              <a:ext uri="{FF2B5EF4-FFF2-40B4-BE49-F238E27FC236}">
                <a16:creationId xmlns:a16="http://schemas.microsoft.com/office/drawing/2014/main" id="{6AA3E1C1-0EAA-4C19-B641-5605ED9C1AAC}"/>
              </a:ext>
            </a:extLst>
          </p:cNvPr>
          <p:cNvSpPr/>
          <p:nvPr/>
        </p:nvSpPr>
        <p:spPr>
          <a:xfrm rot="18900000">
            <a:off x="8500206" y="2269331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F19B14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Sev03">
            <a:extLst>
              <a:ext uri="{FF2B5EF4-FFF2-40B4-BE49-F238E27FC236}">
                <a16:creationId xmlns:a16="http://schemas.microsoft.com/office/drawing/2014/main" id="{A9B5FE86-7A24-40E4-A2C0-76B76879633F}"/>
              </a:ext>
            </a:extLst>
          </p:cNvPr>
          <p:cNvSpPr/>
          <p:nvPr/>
        </p:nvSpPr>
        <p:spPr>
          <a:xfrm rot="18900000">
            <a:off x="6305833" y="2269331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9BB955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Sev02">
            <a:extLst>
              <a:ext uri="{FF2B5EF4-FFF2-40B4-BE49-F238E27FC236}">
                <a16:creationId xmlns:a16="http://schemas.microsoft.com/office/drawing/2014/main" id="{928BA394-411E-4C02-B1CF-F22D988B4800}"/>
              </a:ext>
            </a:extLst>
          </p:cNvPr>
          <p:cNvSpPr/>
          <p:nvPr/>
        </p:nvSpPr>
        <p:spPr>
          <a:xfrm rot="18900000">
            <a:off x="4149424" y="2280960"/>
            <a:ext cx="1209747" cy="1209747"/>
          </a:xfrm>
          <a:prstGeom prst="rect">
            <a:avLst/>
          </a:prstGeom>
          <a:solidFill>
            <a:srgbClr val="FEC003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6000" kern="0">
              <a:solidFill>
                <a:srgbClr val="15AA96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Sev01">
            <a:extLst>
              <a:ext uri="{FF2B5EF4-FFF2-40B4-BE49-F238E27FC236}">
                <a16:creationId xmlns:a16="http://schemas.microsoft.com/office/drawing/2014/main" id="{0F5B880F-46E8-44DA-88DC-2499C098074A}"/>
              </a:ext>
            </a:extLst>
          </p:cNvPr>
          <p:cNvSpPr/>
          <p:nvPr/>
        </p:nvSpPr>
        <p:spPr>
          <a:xfrm rot="18900000">
            <a:off x="2043896" y="2280960"/>
            <a:ext cx="1209747" cy="1209747"/>
          </a:xfrm>
          <a:prstGeom prst="rect">
            <a:avLst/>
          </a:prstGeom>
          <a:solidFill>
            <a:srgbClr val="014884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23D3DD-45AD-41C3-9E6A-7407829BB2C3}"/>
              </a:ext>
            </a:extLst>
          </p:cNvPr>
          <p:cNvSpPr txBox="1"/>
          <p:nvPr/>
        </p:nvSpPr>
        <p:spPr>
          <a:xfrm>
            <a:off x="1401114" y="3863001"/>
            <a:ext cx="2333151" cy="950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>
                <a:solidFill>
                  <a:srgbClr val="014884"/>
                </a:solidFill>
                <a:latin typeface="Segoe UI"/>
                <a:cs typeface="Segoe UI"/>
              </a:rPr>
              <a:t>DATA</a:t>
            </a:r>
            <a:endParaRPr lang="en-US" b="1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>
                <a:latin typeface="Calibri"/>
                <a:ea typeface="+mn-lt"/>
                <a:cs typeface="+mn-lt"/>
              </a:rPr>
              <a:t> Presence of imbalanced data</a:t>
            </a:r>
          </a:p>
          <a:p>
            <a:pPr>
              <a:spcBef>
                <a:spcPct val="20000"/>
              </a:spcBef>
              <a:defRPr/>
            </a:pPr>
            <a:endParaRPr lang="en-US" sz="140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Sev01">
            <a:extLst>
              <a:ext uri="{FF2B5EF4-FFF2-40B4-BE49-F238E27FC236}">
                <a16:creationId xmlns:a16="http://schemas.microsoft.com/office/drawing/2014/main" id="{1F8E99F2-9F64-4D1A-BEC4-A2EE9F4E074C}"/>
              </a:ext>
            </a:extLst>
          </p:cNvPr>
          <p:cNvSpPr/>
          <p:nvPr/>
        </p:nvSpPr>
        <p:spPr>
          <a:xfrm rot="18900000">
            <a:off x="2043896" y="2196766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F3F3F9-0E08-4E98-92C4-334E30198E75}"/>
              </a:ext>
            </a:extLst>
          </p:cNvPr>
          <p:cNvSpPr txBox="1"/>
          <p:nvPr/>
        </p:nvSpPr>
        <p:spPr>
          <a:xfrm>
            <a:off x="3658583" y="3863001"/>
            <a:ext cx="2201578" cy="16979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>
                <a:solidFill>
                  <a:srgbClr val="FEC003"/>
                </a:solidFill>
                <a:latin typeface="Segoe UI"/>
                <a:cs typeface="Segoe UI"/>
              </a:rPr>
              <a:t>RESTRICTED ACCESS TO WEBSITE</a:t>
            </a:r>
            <a:endParaRPr lang="en-US" b="1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>
                <a:ea typeface="+mn-lt"/>
                <a:cs typeface="+mn-lt"/>
              </a:rPr>
              <a:t>Difficulties to extract more data</a:t>
            </a:r>
          </a:p>
          <a:p>
            <a:pPr algn="ctr">
              <a:spcBef>
                <a:spcPct val="20000"/>
              </a:spcBef>
              <a:defRPr/>
            </a:pPr>
            <a:endParaRPr lang="en-US" sz="140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ev02">
            <a:extLst>
              <a:ext uri="{FF2B5EF4-FFF2-40B4-BE49-F238E27FC236}">
                <a16:creationId xmlns:a16="http://schemas.microsoft.com/office/drawing/2014/main" id="{1163A183-A0B6-49F1-81EB-8F296DD16A2A}"/>
              </a:ext>
            </a:extLst>
          </p:cNvPr>
          <p:cNvSpPr/>
          <p:nvPr/>
        </p:nvSpPr>
        <p:spPr>
          <a:xfrm rot="18900000">
            <a:off x="4149424" y="2212241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6000" kern="0">
              <a:solidFill>
                <a:srgbClr val="FEC00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9ECE99-62C2-4F45-B321-C3366FF4F55A}"/>
              </a:ext>
            </a:extLst>
          </p:cNvPr>
          <p:cNvSpPr txBox="1"/>
          <p:nvPr/>
        </p:nvSpPr>
        <p:spPr>
          <a:xfrm>
            <a:off x="5918950" y="3862553"/>
            <a:ext cx="2135008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031626"/>
            <a:r>
              <a:rPr lang="en-US" b="1">
                <a:solidFill>
                  <a:srgbClr val="0148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  <a:p>
            <a:pPr algn="ctr" defTabSz="1031626"/>
            <a:r>
              <a:rPr lang="en-US" sz="1400">
                <a:solidFill>
                  <a:srgbClr val="262626"/>
                </a:solidFill>
                <a:latin typeface="Calibri"/>
                <a:cs typeface="Segoe UI"/>
              </a:rPr>
              <a:t>Ads with only images could not be accounted</a:t>
            </a:r>
          </a:p>
          <a:p>
            <a:pPr algn="ctr" defTabSz="1031626"/>
            <a:endParaRPr lang="en-US" sz="120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Sev03">
            <a:extLst>
              <a:ext uri="{FF2B5EF4-FFF2-40B4-BE49-F238E27FC236}">
                <a16:creationId xmlns:a16="http://schemas.microsoft.com/office/drawing/2014/main" id="{4325762A-6A7D-4CDF-A003-B8B367631759}"/>
              </a:ext>
            </a:extLst>
          </p:cNvPr>
          <p:cNvSpPr/>
          <p:nvPr/>
        </p:nvSpPr>
        <p:spPr>
          <a:xfrm rot="18900000">
            <a:off x="6305833" y="2204387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14884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0148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0E7496-CB27-4923-9DBA-8D6A18C01EA1}"/>
              </a:ext>
            </a:extLst>
          </p:cNvPr>
          <p:cNvSpPr txBox="1"/>
          <p:nvPr/>
        </p:nvSpPr>
        <p:spPr>
          <a:xfrm>
            <a:off x="8085853" y="3867993"/>
            <a:ext cx="213500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1031626"/>
            <a:r>
              <a:rPr lang="en-US" b="1">
                <a:solidFill>
                  <a:srgbClr val="FEC00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  <a:p>
            <a:pPr algn="ctr" defTabSz="1031626"/>
            <a:r>
              <a:rPr lang="en-US" sz="1400">
                <a:solidFill>
                  <a:srgbClr val="262626"/>
                </a:solidFill>
                <a:latin typeface="Calibri"/>
                <a:cs typeface="Segoe UI"/>
              </a:rPr>
              <a:t>Valid ads without a body text were ignored.</a:t>
            </a:r>
          </a:p>
        </p:txBody>
      </p:sp>
      <p:sp>
        <p:nvSpPr>
          <p:cNvPr id="51" name="Sev04">
            <a:extLst>
              <a:ext uri="{FF2B5EF4-FFF2-40B4-BE49-F238E27FC236}">
                <a16:creationId xmlns:a16="http://schemas.microsoft.com/office/drawing/2014/main" id="{611FD86D-58E4-4ACA-800B-5616C6984843}"/>
              </a:ext>
            </a:extLst>
          </p:cNvPr>
          <p:cNvSpPr/>
          <p:nvPr/>
        </p:nvSpPr>
        <p:spPr>
          <a:xfrm rot="18900000">
            <a:off x="8487087" y="2204387"/>
            <a:ext cx="1209747" cy="120974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003"/>
            </a:solidFill>
            <a:prstDash val="solid"/>
          </a:ln>
          <a:effectLst/>
        </p:spPr>
        <p:txBody>
          <a:bodyPr rtlCol="0" anchor="ctr"/>
          <a:lstStyle/>
          <a:p>
            <a:pPr algn="ctr" defTabSz="1031626">
              <a:defRPr/>
            </a:pPr>
            <a:endParaRPr lang="en-US" sz="4000" kern="0">
              <a:solidFill>
                <a:srgbClr val="F19B14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5B7ECB50-1BD9-4202-A064-4D0BDCEEB8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3" t="1305" r="17004" b="15651"/>
          <a:stretch/>
        </p:blipFill>
        <p:spPr>
          <a:xfrm>
            <a:off x="4580560" y="2655410"/>
            <a:ext cx="347472" cy="4375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68FA15-6917-4FB7-8601-0C8E72B9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46" y="2438426"/>
            <a:ext cx="674739" cy="67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https://static.thenounproject.com/png/1130794-200.png">
            <a:extLst>
              <a:ext uri="{FF2B5EF4-FFF2-40B4-BE49-F238E27FC236}">
                <a16:creationId xmlns:a16="http://schemas.microsoft.com/office/drawing/2014/main" id="{B24B2A64-7948-43C4-AD9D-79280091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77" y="2458522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https://static.thenounproject.com/png/1822288-200.png">
            <a:extLst>
              <a:ext uri="{FF2B5EF4-FFF2-40B4-BE49-F238E27FC236}">
                <a16:creationId xmlns:a16="http://schemas.microsoft.com/office/drawing/2014/main" id="{CBBF43D3-8810-4A36-96B4-4BA8B5E6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40" y="2458522"/>
            <a:ext cx="676656" cy="6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2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FD90C-DF26-166D-D666-836BC717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55" y="2769082"/>
            <a:ext cx="5626026" cy="1593345"/>
          </a:xfr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>
                <a:solidFill>
                  <a:schemeClr val="tx2"/>
                </a:solidFill>
                <a:latin typeface="Tw Cen MT" panose="020B0602020104020603" pitchFamily="34" charset="77"/>
              </a:rPr>
              <a:t>CONCLUSION AND RECOMMENDATION</a:t>
            </a:r>
          </a:p>
        </p:txBody>
      </p:sp>
      <p:pic>
        <p:nvPicPr>
          <p:cNvPr id="3" name="Graphic 2" descr="Good Idea outline">
            <a:extLst>
              <a:ext uri="{FF2B5EF4-FFF2-40B4-BE49-F238E27FC236}">
                <a16:creationId xmlns:a16="http://schemas.microsoft.com/office/drawing/2014/main" id="{9FCFE02A-3B84-6964-8BBA-0CB09609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8287" y="1751162"/>
            <a:ext cx="4065916" cy="40659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3ABDD5-F0DA-8A3E-1883-D30DC8B15136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FC15-87C0-A0ED-1E0D-95C2E7C2A080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2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F3B6-3E92-4150-8711-D4599E4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7054"/>
            <a:ext cx="10920654" cy="675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5D90FA-C9D4-4298-1FE5-CE3878145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095047"/>
              </p:ext>
            </p:extLst>
          </p:nvPr>
        </p:nvGraphicFramePr>
        <p:xfrm>
          <a:off x="652742" y="1467267"/>
          <a:ext cx="11029950" cy="4607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0D206F5-B558-336B-F8FA-9AF6175AC739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C9004-C5BB-AB14-3D13-DDCECBAD9C92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5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4107-412D-B5D7-6174-D14FFAF6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54" y="631135"/>
            <a:ext cx="11153608" cy="455132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RECOMMENDATIONS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52F0E29-3E2C-EDF9-78C4-2A7EBDC99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091527"/>
              </p:ext>
            </p:extLst>
          </p:nvPr>
        </p:nvGraphicFramePr>
        <p:xfrm>
          <a:off x="652910" y="1159607"/>
          <a:ext cx="11029615" cy="475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Badge Follow with solid fill">
            <a:extLst>
              <a:ext uri="{FF2B5EF4-FFF2-40B4-BE49-F238E27FC236}">
                <a16:creationId xmlns:a16="http://schemas.microsoft.com/office/drawing/2014/main" id="{9D59073D-5DE7-21CA-078A-BB22334EE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1055" y="2143121"/>
            <a:ext cx="914400" cy="914400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8BEABB10-ABB7-12ED-E8FF-07C4A0D75D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18000" y="2143121"/>
            <a:ext cx="914400" cy="914400"/>
          </a:xfrm>
          <a:prstGeom prst="rect">
            <a:avLst/>
          </a:prstGeom>
        </p:spPr>
      </p:pic>
      <p:pic>
        <p:nvPicPr>
          <p:cNvPr id="10" name="Graphic 9" descr="Image with solid fill">
            <a:extLst>
              <a:ext uri="{FF2B5EF4-FFF2-40B4-BE49-F238E27FC236}">
                <a16:creationId xmlns:a16="http://schemas.microsoft.com/office/drawing/2014/main" id="{7A8D228D-71CC-7C93-D039-29574E5E2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6760" y="2143121"/>
            <a:ext cx="914400" cy="914400"/>
          </a:xfrm>
          <a:prstGeom prst="rect">
            <a:avLst/>
          </a:prstGeom>
        </p:spPr>
      </p:pic>
      <p:pic>
        <p:nvPicPr>
          <p:cNvPr id="12" name="Graphic 11" descr="Upward trend with solid fill">
            <a:extLst>
              <a:ext uri="{FF2B5EF4-FFF2-40B4-BE49-F238E27FC236}">
                <a16:creationId xmlns:a16="http://schemas.microsoft.com/office/drawing/2014/main" id="{9ACA6A5C-46DB-C446-78AF-C62379F8E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65736" y="2143121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9831D0-E83C-F8FC-CB0F-CE6656B043C2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9ABA6E-8060-CB9C-2B01-898BFEC5D8AE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5" descr="Handshake">
            <a:extLst>
              <a:ext uri="{FF2B5EF4-FFF2-40B4-BE49-F238E27FC236}">
                <a16:creationId xmlns:a16="http://schemas.microsoft.com/office/drawing/2014/main" id="{C70AECBF-710E-454B-DE2C-48890059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6779" y="2504975"/>
            <a:ext cx="3053422" cy="3053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9CF54-6A2F-B1E7-1E30-19408776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620" y="833591"/>
            <a:ext cx="3205740" cy="2313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2"/>
                </a:solidFill>
                <a:latin typeface="Tw Cen MT" panose="020B0602020104020603" pitchFamily="34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18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DE89610-FC79-7D86-CB28-4C8595753F5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2823600"/>
              </p:ext>
            </p:extLst>
          </p:nvPr>
        </p:nvGraphicFramePr>
        <p:xfrm>
          <a:off x="582449" y="1806630"/>
          <a:ext cx="11029950" cy="416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F27364-18FE-B69D-F776-9E8E60A4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216172"/>
            <a:ext cx="10515600" cy="9016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AGENDA</a:t>
            </a:r>
            <a:endParaRPr lang="en-US" dirty="0">
              <a:solidFill>
                <a:schemeClr val="tx2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364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6833-9162-818C-BBBD-1FFEE54C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0" y="1455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ABOUT CRAIGSLIST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70341-04C8-9683-8ABB-7FDB098E7B97}"/>
              </a:ext>
            </a:extLst>
          </p:cNvPr>
          <p:cNvSpPr txBox="1"/>
          <p:nvPr/>
        </p:nvSpPr>
        <p:spPr>
          <a:xfrm>
            <a:off x="698433" y="1436617"/>
            <a:ext cx="1066938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Craigslist is one of the most well-known websites for classified advertisements on the web. It is a hub or a platform with various interesting sections such as discussion forums, job postings, community service, items wanted, housing, and more.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349BE-31D9-AA0C-AE1B-1A47FCDE0051}"/>
              </a:ext>
            </a:extLst>
          </p:cNvPr>
          <p:cNvSpPr/>
          <p:nvPr/>
        </p:nvSpPr>
        <p:spPr>
          <a:xfrm>
            <a:off x="5794829" y="3461388"/>
            <a:ext cx="2305438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80 million 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Ads Posted Monthly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EA3CC-3145-AEA8-54E6-E89223E0A7DF}"/>
              </a:ext>
            </a:extLst>
          </p:cNvPr>
          <p:cNvSpPr/>
          <p:nvPr/>
        </p:nvSpPr>
        <p:spPr>
          <a:xfrm>
            <a:off x="789002" y="3461388"/>
            <a:ext cx="258436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~$1 billion 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Annual Revenue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3FE14-3C85-D4F3-C7DD-4860ADA90CB7}"/>
              </a:ext>
            </a:extLst>
          </p:cNvPr>
          <p:cNvSpPr/>
          <p:nvPr/>
        </p:nvSpPr>
        <p:spPr>
          <a:xfrm>
            <a:off x="5794829" y="5079417"/>
            <a:ext cx="2305438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60 million 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7018A-8ECC-79B1-C9CF-F29F01906202}"/>
              </a:ext>
            </a:extLst>
          </p:cNvPr>
          <p:cNvSpPr/>
          <p:nvPr/>
        </p:nvSpPr>
        <p:spPr>
          <a:xfrm>
            <a:off x="1240210" y="5055496"/>
            <a:ext cx="2233304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$3 billion</a:t>
            </a:r>
            <a:r>
              <a:rPr lang="en-US" sz="36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7FE33-44DE-089C-19EE-C2A291D5EF28}"/>
              </a:ext>
            </a:extLst>
          </p:cNvPr>
          <p:cNvSpPr/>
          <p:nvPr/>
        </p:nvSpPr>
        <p:spPr>
          <a:xfrm>
            <a:off x="3992888" y="5072952"/>
            <a:ext cx="1083950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70</a:t>
            </a:r>
            <a:endParaRPr lang="en-US" sz="3600">
              <a:solidFill>
                <a:schemeClr val="accent1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Countries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44660-1D8D-A154-47BB-A3BF8751681E}"/>
              </a:ext>
            </a:extLst>
          </p:cNvPr>
          <p:cNvSpPr/>
          <p:nvPr/>
        </p:nvSpPr>
        <p:spPr>
          <a:xfrm>
            <a:off x="3722782" y="3429000"/>
            <a:ext cx="13676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&gt;700</a:t>
            </a:r>
            <a:endParaRPr lang="en-US" sz="3600">
              <a:solidFill>
                <a:schemeClr val="accent1"/>
              </a:solidFill>
              <a:latin typeface="Tw Cen MT" panose="020B0602020104020603" pitchFamily="34" charset="77"/>
              <a:cs typeface="Segoe UI" panose="020B0502040204020203" pitchFamily="34" charset="0"/>
            </a:endParaRP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Local Sites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B625D1-EE8F-9116-EB4F-81FFCD168EEE}"/>
              </a:ext>
            </a:extLst>
          </p:cNvPr>
          <p:cNvSpPr/>
          <p:nvPr/>
        </p:nvSpPr>
        <p:spPr>
          <a:xfrm>
            <a:off x="8541868" y="3474891"/>
            <a:ext cx="2844048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250.6 million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Visits Every Month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4ADFB7-8B4E-0837-20FA-E1E3CA09E10E}"/>
              </a:ext>
            </a:extLst>
          </p:cNvPr>
          <p:cNvSpPr/>
          <p:nvPr/>
        </p:nvSpPr>
        <p:spPr>
          <a:xfrm>
            <a:off x="9008223" y="5002086"/>
            <a:ext cx="1776127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76%</a:t>
            </a:r>
          </a:p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Traffic from USA</a:t>
            </a:r>
          </a:p>
        </p:txBody>
      </p:sp>
    </p:spTree>
    <p:extLst>
      <p:ext uri="{BB962C8B-B14F-4D97-AF65-F5344CB8AC3E}">
        <p14:creationId xmlns:p14="http://schemas.microsoft.com/office/powerpoint/2010/main" val="383550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E8840A-A04A-14E4-DA45-5C43A65B475B}"/>
              </a:ext>
            </a:extLst>
          </p:cNvPr>
          <p:cNvSpPr/>
          <p:nvPr/>
        </p:nvSpPr>
        <p:spPr>
          <a:xfrm>
            <a:off x="5191595" y="1"/>
            <a:ext cx="700040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6E725-3297-99D3-5CAF-9D12AC7D48F8}"/>
              </a:ext>
            </a:extLst>
          </p:cNvPr>
          <p:cNvSpPr txBox="1"/>
          <p:nvPr/>
        </p:nvSpPr>
        <p:spPr>
          <a:xfrm rot="16200000">
            <a:off x="-400555" y="2079887"/>
            <a:ext cx="1453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OVERVIEW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795756-33C2-D45D-D528-63C530CE4A28}"/>
              </a:ext>
            </a:extLst>
          </p:cNvPr>
          <p:cNvSpPr txBox="1"/>
          <p:nvPr/>
        </p:nvSpPr>
        <p:spPr>
          <a:xfrm rot="16200000">
            <a:off x="4938575" y="1674776"/>
            <a:ext cx="1210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FINDINGS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8AD43F-A9E6-ED0F-89C3-2D591879AC74}"/>
              </a:ext>
            </a:extLst>
          </p:cNvPr>
          <p:cNvSpPr txBox="1"/>
          <p:nvPr/>
        </p:nvSpPr>
        <p:spPr>
          <a:xfrm rot="16200000">
            <a:off x="4535191" y="4778092"/>
            <a:ext cx="202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RECOMMENDATIONS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B89BAE-58D3-A0D4-2411-39576ECB5391}"/>
              </a:ext>
            </a:extLst>
          </p:cNvPr>
          <p:cNvSpPr txBox="1"/>
          <p:nvPr/>
        </p:nvSpPr>
        <p:spPr>
          <a:xfrm rot="16200000">
            <a:off x="-313810" y="5020312"/>
            <a:ext cx="1210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OUTCOMES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0F91F1-4D18-F537-6785-4362D09D0A42}"/>
              </a:ext>
            </a:extLst>
          </p:cNvPr>
          <p:cNvCxnSpPr>
            <a:cxnSpLocks/>
          </p:cNvCxnSpPr>
          <p:nvPr/>
        </p:nvCxnSpPr>
        <p:spPr>
          <a:xfrm>
            <a:off x="5719530" y="1058962"/>
            <a:ext cx="0" cy="1956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FDBC96-2C48-A723-9062-6F1EA1EB16DD}"/>
              </a:ext>
            </a:extLst>
          </p:cNvPr>
          <p:cNvCxnSpPr>
            <a:cxnSpLocks/>
          </p:cNvCxnSpPr>
          <p:nvPr/>
        </p:nvCxnSpPr>
        <p:spPr>
          <a:xfrm>
            <a:off x="455790" y="1763671"/>
            <a:ext cx="0" cy="1212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D0C011-246C-CF17-241C-A43489B7D092}"/>
              </a:ext>
            </a:extLst>
          </p:cNvPr>
          <p:cNvCxnSpPr>
            <a:cxnSpLocks/>
          </p:cNvCxnSpPr>
          <p:nvPr/>
        </p:nvCxnSpPr>
        <p:spPr>
          <a:xfrm>
            <a:off x="416361" y="4474384"/>
            <a:ext cx="0" cy="1567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C9578F-5813-EEC2-CEC4-598BE6875F48}"/>
              </a:ext>
            </a:extLst>
          </p:cNvPr>
          <p:cNvSpPr/>
          <p:nvPr/>
        </p:nvSpPr>
        <p:spPr>
          <a:xfrm>
            <a:off x="483827" y="1611904"/>
            <a:ext cx="2528149" cy="1694327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Categorizing posts from catchall sections to their respective categories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C8FA4D-6819-3063-C090-0E711ECD847E}"/>
              </a:ext>
            </a:extLst>
          </p:cNvPr>
          <p:cNvSpPr/>
          <p:nvPr/>
        </p:nvSpPr>
        <p:spPr>
          <a:xfrm>
            <a:off x="649618" y="3992801"/>
            <a:ext cx="3507992" cy="23935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Segoe UI"/>
              </a:rPr>
              <a:t>Reduced Mis-categorization</a:t>
            </a: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Reduced Manual Work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Better User Experience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Customer Retention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Calibri"/>
              <a:cs typeface="Calibri 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F0C898-2739-F242-AD71-C3D090BEA470}"/>
              </a:ext>
            </a:extLst>
          </p:cNvPr>
          <p:cNvSpPr/>
          <p:nvPr/>
        </p:nvSpPr>
        <p:spPr>
          <a:xfrm>
            <a:off x="6316452" y="3380961"/>
            <a:ext cx="5052961" cy="2925753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Expand the model to cater to more categories.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Conduct grid search or hyperparameter tuning to find the best parameters suited to our model.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Incorporate image processing for better predictions.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Improve the model to predict other subcategories by implementing external data in our model.</a:t>
            </a:r>
          </a:p>
          <a:p>
            <a:pPr marL="285750" indent="-285750" algn="just">
              <a:buFont typeface="Arial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B4DAE1-BE49-063A-0772-981C22459107}"/>
              </a:ext>
            </a:extLst>
          </p:cNvPr>
          <p:cNvSpPr/>
          <p:nvPr/>
        </p:nvSpPr>
        <p:spPr>
          <a:xfrm>
            <a:off x="6437081" y="1433128"/>
            <a:ext cx="5052961" cy="98324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Smote technique to handle imbalanced data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Precision and recall from confusion matrix</a:t>
            </a:r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C8F5A-C725-2FB7-7E90-10D3C007B428}"/>
              </a:ext>
            </a:extLst>
          </p:cNvPr>
          <p:cNvSpPr/>
          <p:nvPr/>
        </p:nvSpPr>
        <p:spPr>
          <a:xfrm>
            <a:off x="7554349" y="334542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C65C4-70D0-095B-B776-592909DEBDE3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3E0032-D1F9-5C39-B3E7-EA3AED7B5CE3}"/>
              </a:ext>
            </a:extLst>
          </p:cNvPr>
          <p:cNvSpPr txBox="1">
            <a:spLocks/>
          </p:cNvSpPr>
          <p:nvPr/>
        </p:nvSpPr>
        <p:spPr>
          <a:xfrm>
            <a:off x="701161" y="-2300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EXECUTIVE 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CA1873-3C02-E031-3481-17DD2D97D9F5}"/>
              </a:ext>
            </a:extLst>
          </p:cNvPr>
          <p:cNvSpPr txBox="1"/>
          <p:nvPr/>
        </p:nvSpPr>
        <p:spPr>
          <a:xfrm>
            <a:off x="3615630" y="1527434"/>
            <a:ext cx="1146093" cy="4431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Lost Opportunity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E9E1D-8CB0-D1DD-0A10-943322743869}"/>
              </a:ext>
            </a:extLst>
          </p:cNvPr>
          <p:cNvSpPr txBox="1"/>
          <p:nvPr/>
        </p:nvSpPr>
        <p:spPr>
          <a:xfrm>
            <a:off x="3536066" y="2149464"/>
            <a:ext cx="1518674" cy="4431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Poor Customer Experience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96C850-F4BC-38C7-A311-9FA12E4CA016}"/>
              </a:ext>
            </a:extLst>
          </p:cNvPr>
          <p:cNvSpPr txBox="1"/>
          <p:nvPr/>
        </p:nvSpPr>
        <p:spPr>
          <a:xfrm>
            <a:off x="3557652" y="2705093"/>
            <a:ext cx="1281711" cy="6647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Manual Labour &amp; added cost of moderator</a:t>
            </a:r>
          </a:p>
        </p:txBody>
      </p:sp>
      <p:pic>
        <p:nvPicPr>
          <p:cNvPr id="23" name="Graphic 22" descr="Target Audience with solid fill">
            <a:extLst>
              <a:ext uri="{FF2B5EF4-FFF2-40B4-BE49-F238E27FC236}">
                <a16:creationId xmlns:a16="http://schemas.microsoft.com/office/drawing/2014/main" id="{99F14CBF-84B9-345C-481E-3272EEAF5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5444" y="2033997"/>
            <a:ext cx="659989" cy="659989"/>
          </a:xfrm>
          <a:prstGeom prst="rect">
            <a:avLst/>
          </a:prstGeom>
        </p:spPr>
      </p:pic>
      <p:pic>
        <p:nvPicPr>
          <p:cNvPr id="24" name="Graphic 23" descr="Bar graph with downward trend with solid fill">
            <a:extLst>
              <a:ext uri="{FF2B5EF4-FFF2-40B4-BE49-F238E27FC236}">
                <a16:creationId xmlns:a16="http://schemas.microsoft.com/office/drawing/2014/main" id="{34B8ED00-E1AB-031A-59BF-4A0F84190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188" y="1491394"/>
            <a:ext cx="546538" cy="546538"/>
          </a:xfrm>
          <a:prstGeom prst="rect">
            <a:avLst/>
          </a:prstGeom>
        </p:spPr>
      </p:pic>
      <p:pic>
        <p:nvPicPr>
          <p:cNvPr id="25" name="Graphic 24" descr="Labor with solid fill">
            <a:extLst>
              <a:ext uri="{FF2B5EF4-FFF2-40B4-BE49-F238E27FC236}">
                <a16:creationId xmlns:a16="http://schemas.microsoft.com/office/drawing/2014/main" id="{484FD740-A19D-1E57-825E-496C83663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59" y="2680374"/>
            <a:ext cx="530037" cy="5300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E2CCE2-E7B6-CF81-3F6C-D4E24694AE1F}"/>
              </a:ext>
            </a:extLst>
          </p:cNvPr>
          <p:cNvCxnSpPr>
            <a:cxnSpLocks/>
          </p:cNvCxnSpPr>
          <p:nvPr/>
        </p:nvCxnSpPr>
        <p:spPr>
          <a:xfrm>
            <a:off x="5713270" y="3606800"/>
            <a:ext cx="0" cy="2713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FD90C-DF26-166D-D666-836BC7171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516" y="2838558"/>
            <a:ext cx="6595986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Tw Cen MT" panose="020B0602020104020603" pitchFamily="34" charset="77"/>
              </a:rPr>
              <a:t>BUSINESS PROBLEM &amp; SCOPE </a:t>
            </a:r>
          </a:p>
        </p:txBody>
      </p:sp>
      <p:pic>
        <p:nvPicPr>
          <p:cNvPr id="33" name="Graphic 8" descr="Lightbulb">
            <a:extLst>
              <a:ext uri="{FF2B5EF4-FFF2-40B4-BE49-F238E27FC236}">
                <a16:creationId xmlns:a16="http://schemas.microsoft.com/office/drawing/2014/main" id="{B8FD4FCC-DC31-257E-6C02-72FA7D1A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05E1D-79AA-212C-0AC0-2DD7AFC407DD}"/>
              </a:ext>
            </a:extLst>
          </p:cNvPr>
          <p:cNvSpPr/>
          <p:nvPr/>
        </p:nvSpPr>
        <p:spPr>
          <a:xfrm>
            <a:off x="7404577" y="334650"/>
            <a:ext cx="4035736" cy="45719"/>
          </a:xfrm>
          <a:custGeom>
            <a:avLst/>
            <a:gdLst>
              <a:gd name="connsiteX0" fmla="*/ 0 w 4035736"/>
              <a:gd name="connsiteY0" fmla="*/ 0 h 45719"/>
              <a:gd name="connsiteX1" fmla="*/ 551551 w 4035736"/>
              <a:gd name="connsiteY1" fmla="*/ 0 h 45719"/>
              <a:gd name="connsiteX2" fmla="*/ 1224173 w 4035736"/>
              <a:gd name="connsiteY2" fmla="*/ 0 h 45719"/>
              <a:gd name="connsiteX3" fmla="*/ 1816081 w 4035736"/>
              <a:gd name="connsiteY3" fmla="*/ 0 h 45719"/>
              <a:gd name="connsiteX4" fmla="*/ 2529061 w 4035736"/>
              <a:gd name="connsiteY4" fmla="*/ 0 h 45719"/>
              <a:gd name="connsiteX5" fmla="*/ 3242041 w 4035736"/>
              <a:gd name="connsiteY5" fmla="*/ 0 h 45719"/>
              <a:gd name="connsiteX6" fmla="*/ 4035736 w 4035736"/>
              <a:gd name="connsiteY6" fmla="*/ 0 h 45719"/>
              <a:gd name="connsiteX7" fmla="*/ 4035736 w 4035736"/>
              <a:gd name="connsiteY7" fmla="*/ 45719 h 45719"/>
              <a:gd name="connsiteX8" fmla="*/ 3282399 w 4035736"/>
              <a:gd name="connsiteY8" fmla="*/ 45719 h 45719"/>
              <a:gd name="connsiteX9" fmla="*/ 2650133 w 4035736"/>
              <a:gd name="connsiteY9" fmla="*/ 45719 h 45719"/>
              <a:gd name="connsiteX10" fmla="*/ 2017868 w 4035736"/>
              <a:gd name="connsiteY10" fmla="*/ 45719 h 45719"/>
              <a:gd name="connsiteX11" fmla="*/ 1345245 w 4035736"/>
              <a:gd name="connsiteY11" fmla="*/ 45719 h 45719"/>
              <a:gd name="connsiteX12" fmla="*/ 672623 w 4035736"/>
              <a:gd name="connsiteY12" fmla="*/ 45719 h 45719"/>
              <a:gd name="connsiteX13" fmla="*/ 0 w 4035736"/>
              <a:gd name="connsiteY13" fmla="*/ 45719 h 45719"/>
              <a:gd name="connsiteX14" fmla="*/ 0 w 4035736"/>
              <a:gd name="connsiteY1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5736" h="45719" fill="none" extrusionOk="0">
                <a:moveTo>
                  <a:pt x="0" y="0"/>
                </a:moveTo>
                <a:cubicBezTo>
                  <a:pt x="110364" y="-18970"/>
                  <a:pt x="346240" y="-17470"/>
                  <a:pt x="551551" y="0"/>
                </a:cubicBezTo>
                <a:cubicBezTo>
                  <a:pt x="756862" y="17470"/>
                  <a:pt x="996648" y="-6035"/>
                  <a:pt x="1224173" y="0"/>
                </a:cubicBezTo>
                <a:cubicBezTo>
                  <a:pt x="1451698" y="6035"/>
                  <a:pt x="1580014" y="4891"/>
                  <a:pt x="1816081" y="0"/>
                </a:cubicBezTo>
                <a:cubicBezTo>
                  <a:pt x="2052148" y="-4891"/>
                  <a:pt x="2241700" y="-3917"/>
                  <a:pt x="2529061" y="0"/>
                </a:cubicBezTo>
                <a:cubicBezTo>
                  <a:pt x="2816422" y="3917"/>
                  <a:pt x="2965692" y="-752"/>
                  <a:pt x="3242041" y="0"/>
                </a:cubicBezTo>
                <a:cubicBezTo>
                  <a:pt x="3518390" y="752"/>
                  <a:pt x="3649819" y="-16808"/>
                  <a:pt x="4035736" y="0"/>
                </a:cubicBezTo>
                <a:cubicBezTo>
                  <a:pt x="4037857" y="18108"/>
                  <a:pt x="4035707" y="23326"/>
                  <a:pt x="4035736" y="45719"/>
                </a:cubicBezTo>
                <a:cubicBezTo>
                  <a:pt x="3840784" y="22037"/>
                  <a:pt x="3654856" y="79604"/>
                  <a:pt x="3282399" y="45719"/>
                </a:cubicBezTo>
                <a:cubicBezTo>
                  <a:pt x="2909942" y="11834"/>
                  <a:pt x="2849954" y="75545"/>
                  <a:pt x="2650133" y="45719"/>
                </a:cubicBezTo>
                <a:cubicBezTo>
                  <a:pt x="2450312" y="15893"/>
                  <a:pt x="2170187" y="58474"/>
                  <a:pt x="2017868" y="45719"/>
                </a:cubicBezTo>
                <a:cubicBezTo>
                  <a:pt x="1865549" y="32964"/>
                  <a:pt x="1550809" y="39066"/>
                  <a:pt x="1345245" y="45719"/>
                </a:cubicBezTo>
                <a:cubicBezTo>
                  <a:pt x="1139681" y="52372"/>
                  <a:pt x="828533" y="15796"/>
                  <a:pt x="672623" y="45719"/>
                </a:cubicBezTo>
                <a:cubicBezTo>
                  <a:pt x="516713" y="75642"/>
                  <a:pt x="245008" y="19898"/>
                  <a:pt x="0" y="45719"/>
                </a:cubicBezTo>
                <a:cubicBezTo>
                  <a:pt x="-735" y="30342"/>
                  <a:pt x="-343" y="12199"/>
                  <a:pt x="0" y="0"/>
                </a:cubicBezTo>
                <a:close/>
              </a:path>
              <a:path w="4035736" h="45719" stroke="0" extrusionOk="0">
                <a:moveTo>
                  <a:pt x="0" y="0"/>
                </a:moveTo>
                <a:cubicBezTo>
                  <a:pt x="191965" y="-15328"/>
                  <a:pt x="375911" y="26243"/>
                  <a:pt x="551551" y="0"/>
                </a:cubicBezTo>
                <a:cubicBezTo>
                  <a:pt x="727191" y="-26243"/>
                  <a:pt x="1014710" y="-9632"/>
                  <a:pt x="1264531" y="0"/>
                </a:cubicBezTo>
                <a:cubicBezTo>
                  <a:pt x="1514352" y="9632"/>
                  <a:pt x="1643426" y="-27567"/>
                  <a:pt x="2017868" y="0"/>
                </a:cubicBezTo>
                <a:cubicBezTo>
                  <a:pt x="2392310" y="27567"/>
                  <a:pt x="2355129" y="-3704"/>
                  <a:pt x="2650133" y="0"/>
                </a:cubicBezTo>
                <a:cubicBezTo>
                  <a:pt x="2945138" y="3704"/>
                  <a:pt x="3164469" y="-35466"/>
                  <a:pt x="3403471" y="0"/>
                </a:cubicBezTo>
                <a:cubicBezTo>
                  <a:pt x="3642473" y="35466"/>
                  <a:pt x="3884216" y="8759"/>
                  <a:pt x="4035736" y="0"/>
                </a:cubicBezTo>
                <a:cubicBezTo>
                  <a:pt x="4035947" y="12289"/>
                  <a:pt x="4036590" y="36573"/>
                  <a:pt x="4035736" y="45719"/>
                </a:cubicBezTo>
                <a:cubicBezTo>
                  <a:pt x="3796145" y="77349"/>
                  <a:pt x="3506355" y="54507"/>
                  <a:pt x="3322756" y="45719"/>
                </a:cubicBezTo>
                <a:cubicBezTo>
                  <a:pt x="3139157" y="36931"/>
                  <a:pt x="2856369" y="16618"/>
                  <a:pt x="2730848" y="45719"/>
                </a:cubicBezTo>
                <a:cubicBezTo>
                  <a:pt x="2605327" y="74820"/>
                  <a:pt x="2277287" y="62998"/>
                  <a:pt x="2017868" y="45719"/>
                </a:cubicBezTo>
                <a:cubicBezTo>
                  <a:pt x="1758449" y="28440"/>
                  <a:pt x="1608955" y="53521"/>
                  <a:pt x="1466317" y="45719"/>
                </a:cubicBezTo>
                <a:cubicBezTo>
                  <a:pt x="1323679" y="37917"/>
                  <a:pt x="1010774" y="34482"/>
                  <a:pt x="793695" y="45719"/>
                </a:cubicBezTo>
                <a:cubicBezTo>
                  <a:pt x="576616" y="56956"/>
                  <a:pt x="340560" y="44060"/>
                  <a:pt x="0" y="45719"/>
                </a:cubicBezTo>
                <a:cubicBezTo>
                  <a:pt x="1475" y="34591"/>
                  <a:pt x="43" y="2134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8807628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03BD62-FC38-F150-4E64-0E0036E5E961}"/>
              </a:ext>
            </a:extLst>
          </p:cNvPr>
          <p:cNvSpPr/>
          <p:nvPr/>
        </p:nvSpPr>
        <p:spPr>
          <a:xfrm>
            <a:off x="581192" y="334650"/>
            <a:ext cx="670907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9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B40B-3CC9-96B8-604B-EB500382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18" y="124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BUSINESS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82EF1-CFFC-53A9-E648-78213FB6F7E0}"/>
              </a:ext>
            </a:extLst>
          </p:cNvPr>
          <p:cNvSpPr txBox="1"/>
          <p:nvPr/>
        </p:nvSpPr>
        <p:spPr>
          <a:xfrm>
            <a:off x="581192" y="1448581"/>
            <a:ext cx="111743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Uncategorized posts or posts being put in vague categories. For </a:t>
            </a:r>
            <a:r>
              <a:rPr lang="en-US" sz="2400" err="1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eg</a:t>
            </a:r>
            <a:r>
              <a:rPr lang="en-US" sz="24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, a category called ‘General’ exists in sales, which is a catchall for posts not being tagged in other categories – Hence, users are missing out on relevant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66780-887F-E6AE-E2D9-6513A325FFE2}"/>
              </a:ext>
            </a:extLst>
          </p:cNvPr>
          <p:cNvSpPr txBox="1"/>
          <p:nvPr/>
        </p:nvSpPr>
        <p:spPr>
          <a:xfrm>
            <a:off x="2203634" y="5629851"/>
            <a:ext cx="1735975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Lost Opportunity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8699A-ACB7-6512-F83E-0C3FE7F8C5CE}"/>
              </a:ext>
            </a:extLst>
          </p:cNvPr>
          <p:cNvSpPr txBox="1"/>
          <p:nvPr/>
        </p:nvSpPr>
        <p:spPr>
          <a:xfrm>
            <a:off x="4994655" y="5618632"/>
            <a:ext cx="250786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Poor Customer Experience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2E987-BF95-675D-6531-524193B71318}"/>
              </a:ext>
            </a:extLst>
          </p:cNvPr>
          <p:cNvSpPr txBox="1"/>
          <p:nvPr/>
        </p:nvSpPr>
        <p:spPr>
          <a:xfrm>
            <a:off x="8460619" y="5477355"/>
            <a:ext cx="1643079" cy="6647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IN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Manual Labour &amp; added cost of moderator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9575C-7E87-D7DB-7C28-C95FCD215BE6}"/>
              </a:ext>
            </a:extLst>
          </p:cNvPr>
          <p:cNvSpPr txBox="1"/>
          <p:nvPr/>
        </p:nvSpPr>
        <p:spPr>
          <a:xfrm>
            <a:off x="3787509" y="3018899"/>
            <a:ext cx="1337289" cy="115108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~2%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Ads In General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belong to Cars*</a:t>
            </a:r>
          </a:p>
        </p:txBody>
      </p:sp>
      <p:pic>
        <p:nvPicPr>
          <p:cNvPr id="19" name="Graphic 18" descr="Target Audience with solid fill">
            <a:extLst>
              <a:ext uri="{FF2B5EF4-FFF2-40B4-BE49-F238E27FC236}">
                <a16:creationId xmlns:a16="http://schemas.microsoft.com/office/drawing/2014/main" id="{7F5521F3-369B-2BA2-3BC0-A07C1CFAE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3275" y="4539973"/>
            <a:ext cx="1089878" cy="1089878"/>
          </a:xfrm>
          <a:prstGeom prst="rect">
            <a:avLst/>
          </a:prstGeom>
        </p:spPr>
      </p:pic>
      <p:pic>
        <p:nvPicPr>
          <p:cNvPr id="21" name="Graphic 20" descr="Bar graph with downward trend with solid fill">
            <a:extLst>
              <a:ext uri="{FF2B5EF4-FFF2-40B4-BE49-F238E27FC236}">
                <a16:creationId xmlns:a16="http://schemas.microsoft.com/office/drawing/2014/main" id="{0EBA417A-4818-555C-2810-A74F59D41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8361" y="4763535"/>
            <a:ext cx="827837" cy="827837"/>
          </a:xfrm>
          <a:prstGeom prst="rect">
            <a:avLst/>
          </a:prstGeom>
        </p:spPr>
      </p:pic>
      <p:pic>
        <p:nvPicPr>
          <p:cNvPr id="23" name="Graphic 22" descr="Labor with solid fill">
            <a:extLst>
              <a:ext uri="{FF2B5EF4-FFF2-40B4-BE49-F238E27FC236}">
                <a16:creationId xmlns:a16="http://schemas.microsoft.com/office/drawing/2014/main" id="{56E7E829-64E4-E89B-417C-39B14DA90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7545" y="4634754"/>
            <a:ext cx="802843" cy="802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171591-AA96-7237-D5FA-E6DE75BE41A5}"/>
              </a:ext>
            </a:extLst>
          </p:cNvPr>
          <p:cNvSpPr txBox="1"/>
          <p:nvPr/>
        </p:nvSpPr>
        <p:spPr>
          <a:xfrm>
            <a:off x="6902329" y="3018899"/>
            <a:ext cx="1532471" cy="115108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4000">
                <a:solidFill>
                  <a:schemeClr val="accent1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~5%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Ads In General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9B1717"/>
              </a:buClr>
              <a:defRPr/>
            </a:pPr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belong to Beauty*</a:t>
            </a:r>
          </a:p>
        </p:txBody>
      </p:sp>
      <p:pic>
        <p:nvPicPr>
          <p:cNvPr id="26" name="Graphic 25" descr="Badge Follow with solid fill">
            <a:extLst>
              <a:ext uri="{FF2B5EF4-FFF2-40B4-BE49-F238E27FC236}">
                <a16:creationId xmlns:a16="http://schemas.microsoft.com/office/drawing/2014/main" id="{1B6D03C3-80E2-3E03-486A-639496D6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5762" y="3305491"/>
            <a:ext cx="501756" cy="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B40B-3CC9-96B8-604B-EB500382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7" y="1273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BUSINESS PROBLEM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B217F-2905-05A1-4574-E5DC3148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29" y="1262356"/>
            <a:ext cx="4761716" cy="498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8DD3BA-EA6F-FA7C-3F65-EFB8A05F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4265"/>
            <a:ext cx="5416828" cy="33402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DDFB0A-898A-46BF-7170-5972DE7FA827}"/>
              </a:ext>
            </a:extLst>
          </p:cNvPr>
          <p:cNvSpPr txBox="1"/>
          <p:nvPr/>
        </p:nvSpPr>
        <p:spPr>
          <a:xfrm>
            <a:off x="2242653" y="5465065"/>
            <a:ext cx="28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QUALITY OF DATA!</a:t>
            </a:r>
          </a:p>
        </p:txBody>
      </p:sp>
    </p:spTree>
    <p:extLst>
      <p:ext uri="{BB962C8B-B14F-4D97-AF65-F5344CB8AC3E}">
        <p14:creationId xmlns:p14="http://schemas.microsoft.com/office/powerpoint/2010/main" val="95846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F2D5216-60E5-49C9-8E14-E4A0E427CFE8}"/>
              </a:ext>
            </a:extLst>
          </p:cNvPr>
          <p:cNvSpPr txBox="1"/>
          <p:nvPr/>
        </p:nvSpPr>
        <p:spPr>
          <a:xfrm>
            <a:off x="1091482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Seller posts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an advertisement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B15B98-7499-42AB-AF3F-AB564CD20213}"/>
              </a:ext>
            </a:extLst>
          </p:cNvPr>
          <p:cNvSpPr txBox="1"/>
          <p:nvPr/>
        </p:nvSpPr>
        <p:spPr>
          <a:xfrm>
            <a:off x="3649925" y="3767270"/>
            <a:ext cx="2324889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User reports post if incorrect category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B3538E-9815-4F24-BA67-777151ED5D84}"/>
              </a:ext>
            </a:extLst>
          </p:cNvPr>
          <p:cNvSpPr txBox="1"/>
          <p:nvPr/>
        </p:nvSpPr>
        <p:spPr>
          <a:xfrm>
            <a:off x="6228470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Development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team fix the issue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69A7C-CB91-4819-B0DC-83015589B4E9}"/>
              </a:ext>
            </a:extLst>
          </p:cNvPr>
          <p:cNvSpPr txBox="1"/>
          <p:nvPr/>
        </p:nvSpPr>
        <p:spPr>
          <a:xfrm>
            <a:off x="8766946" y="3767270"/>
            <a:ext cx="2324889" cy="57554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Advertisement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IN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Segoe UI" panose="020B0502040204020203" pitchFamily="34" charset="0"/>
              </a:rPr>
              <a:t>is updated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20349-F280-4263-9D7C-16AE416B0BBB}"/>
              </a:ext>
            </a:extLst>
          </p:cNvPr>
          <p:cNvSpPr txBox="1"/>
          <p:nvPr/>
        </p:nvSpPr>
        <p:spPr>
          <a:xfrm>
            <a:off x="3093292" y="4913012"/>
            <a:ext cx="5897666" cy="42156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252476" tIns="76200" rIns="252476" bIns="76200" rtlCol="0" anchor="ctr" anchorCtr="0">
            <a:no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77"/>
                <a:cs typeface="Arial" pitchFamily="34" charset="0"/>
              </a:rPr>
              <a:t>Identifying Problem after it reached our end user.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93F4-4986-681B-CE2C-1840CDFD903B}"/>
              </a:ext>
            </a:extLst>
          </p:cNvPr>
          <p:cNvSpPr txBox="1">
            <a:spLocks/>
          </p:cNvSpPr>
          <p:nvPr/>
        </p:nvSpPr>
        <p:spPr>
          <a:xfrm>
            <a:off x="617730" y="480613"/>
            <a:ext cx="10956539" cy="6323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w Cen MT" panose="020B0602020104020603" pitchFamily="34" charset="77"/>
              </a:rPr>
              <a:t>How is misclassification handled right now?</a:t>
            </a:r>
          </a:p>
        </p:txBody>
      </p:sp>
      <p:pic>
        <p:nvPicPr>
          <p:cNvPr id="4" name="Graphic 3" descr="Kiosk outline">
            <a:extLst>
              <a:ext uri="{FF2B5EF4-FFF2-40B4-BE49-F238E27FC236}">
                <a16:creationId xmlns:a16="http://schemas.microsoft.com/office/drawing/2014/main" id="{F9421FB6-DB35-39BD-9DE0-DF66F3F1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6726" y="2675648"/>
            <a:ext cx="914400" cy="914400"/>
          </a:xfrm>
          <a:prstGeom prst="rect">
            <a:avLst/>
          </a:prstGeom>
        </p:spPr>
      </p:pic>
      <p:pic>
        <p:nvPicPr>
          <p:cNvPr id="6" name="Graphic 5" descr="Badge Cross outline">
            <a:extLst>
              <a:ext uri="{FF2B5EF4-FFF2-40B4-BE49-F238E27FC236}">
                <a16:creationId xmlns:a16="http://schemas.microsoft.com/office/drawing/2014/main" id="{C985A2C2-BCCF-AC15-1665-BDEF14BA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5169" y="2633530"/>
            <a:ext cx="914400" cy="914400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83F2B9D1-515B-C1CC-7FFA-DE8220B53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4104" y="2633530"/>
            <a:ext cx="914400" cy="9144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6AD93962-A528-C842-8FCE-FDD50760C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3039" y="2675648"/>
            <a:ext cx="914400" cy="914400"/>
          </a:xfrm>
          <a:prstGeom prst="rect">
            <a:avLst/>
          </a:prstGeom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BD08606D-F50B-623A-4AD1-338BAFFF22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039695" y="2756172"/>
            <a:ext cx="753352" cy="753352"/>
          </a:xfrm>
          <a:prstGeom prst="rect">
            <a:avLst/>
          </a:prstGeom>
        </p:spPr>
      </p:pic>
      <p:pic>
        <p:nvPicPr>
          <p:cNvPr id="13" name="Graphic 12" descr="Arrow: Straight with solid fill">
            <a:extLst>
              <a:ext uri="{FF2B5EF4-FFF2-40B4-BE49-F238E27FC236}">
                <a16:creationId xmlns:a16="http://schemas.microsoft.com/office/drawing/2014/main" id="{10776D1A-DCFF-4760-2DF8-62AF91D42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695406" y="2714054"/>
            <a:ext cx="753352" cy="753352"/>
          </a:xfrm>
          <a:prstGeom prst="rect">
            <a:avLst/>
          </a:prstGeom>
        </p:spPr>
      </p:pic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65B0078D-23EB-F0A4-AEAE-64C68D2DEF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8176683" y="2756171"/>
            <a:ext cx="753352" cy="7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939</Words>
  <Application>Microsoft Office PowerPoint</Application>
  <PresentationFormat>Widescreen</PresentationFormat>
  <Paragraphs>197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Blank</vt:lpstr>
      <vt:lpstr>AD CLASSIFICATION</vt:lpstr>
      <vt:lpstr>PROJECT EXECUTION TEAM</vt:lpstr>
      <vt:lpstr>AGENDA</vt:lpstr>
      <vt:lpstr>ABOUT CRAIGSLIST</vt:lpstr>
      <vt:lpstr>PowerPoint Presentation</vt:lpstr>
      <vt:lpstr>BUSINESS PROBLEM &amp; SCOPE </vt:lpstr>
      <vt:lpstr>BUSINESS PROBLEM</vt:lpstr>
      <vt:lpstr>BUSINESS PROBLEM</vt:lpstr>
      <vt:lpstr>PowerPoint Presentation</vt:lpstr>
      <vt:lpstr>SCOPE</vt:lpstr>
      <vt:lpstr>METHODOLOGY</vt:lpstr>
      <vt:lpstr>METHODOLOGY</vt:lpstr>
      <vt:lpstr>WEBSCRAPING LEARNINGS</vt:lpstr>
      <vt:lpstr>PowerPoint Presentation</vt:lpstr>
      <vt:lpstr>PowerPoint Presentation</vt:lpstr>
      <vt:lpstr>EXPLORATORY DATA ANALYSIS</vt:lpstr>
      <vt:lpstr>Word cloud for ‘cars+trucks’</vt:lpstr>
      <vt:lpstr>ANALYSIS</vt:lpstr>
      <vt:lpstr>PowerPoint Presentation</vt:lpstr>
      <vt:lpstr>PowerPoint Presentation</vt:lpstr>
      <vt:lpstr>PowerPoint Presentation</vt:lpstr>
      <vt:lpstr>PowerPoint Presentation</vt:lpstr>
      <vt:lpstr>TOPIC MODELING - LDA</vt:lpstr>
      <vt:lpstr>TOPIC MODELING - LDA</vt:lpstr>
      <vt:lpstr>PowerPoint Presentation</vt:lpstr>
      <vt:lpstr>CONCLUSION AND RECOMMENDATION</vt:lpstr>
      <vt:lpstr>CONCLUSION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Vimal, Varun</dc:creator>
  <cp:lastModifiedBy>Sheth, Parth Dilip</cp:lastModifiedBy>
  <cp:revision>3</cp:revision>
  <dcterms:created xsi:type="dcterms:W3CDTF">2022-11-16T16:38:07Z</dcterms:created>
  <dcterms:modified xsi:type="dcterms:W3CDTF">2023-01-13T23:45:45Z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2022-12-05T11:44:03Z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c2f39232-932b-4f48-9045-f5bc946cda6b</vt:lpwstr>
  </property>
  <property fmtid="{D5CDD505-2E9C-101B-9397-08002B2CF9AE}" pid="8" name="MSIP_Label_4044bd30-2ed7-4c9d-9d12-46200872a97b_ContentBits">
    <vt:lpwstr>0</vt:lpwstr>
  </property>
</Properties>
</file>